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DM Sans Bold" panose="020B0604020202020204" charset="0"/>
      <p:regular r:id="rId19"/>
    </p:embeddedFont>
    <p:embeddedFont>
      <p:font typeface="DM Sans Bold Italics" panose="020B0604020202020204" charset="0"/>
      <p:regular r:id="rId20"/>
    </p:embeddedFont>
    <p:embeddedFont>
      <p:font typeface="Poppins Bold" panose="020B0604020202020204" charset="0"/>
      <p:regular r:id="rId21"/>
    </p:embeddedFont>
    <p:embeddedFont>
      <p:font typeface="Questrial" panose="020B0604020202020204" charset="0"/>
      <p:regular r:id="rId22"/>
    </p:embeddedFont>
    <p:embeddedFont>
      <p:font typeface="TT Chocolate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8" d="100"/>
          <a:sy n="68"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534589" y="863981"/>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12" name="TextBox 12"/>
          <p:cNvSpPr txBox="1"/>
          <p:nvPr/>
        </p:nvSpPr>
        <p:spPr>
          <a:xfrm>
            <a:off x="1120976" y="2490192"/>
            <a:ext cx="1698423" cy="426335"/>
          </a:xfrm>
          <a:prstGeom prst="rect">
            <a:avLst/>
          </a:prstGeom>
        </p:spPr>
        <p:txBody>
          <a:bodyPr wrap="square" lIns="0" tIns="0" rIns="0" bIns="0" rtlCol="0" anchor="t">
            <a:spAutoFit/>
          </a:bodyPr>
          <a:lstStyle/>
          <a:p>
            <a:pPr algn="ctr">
              <a:lnSpc>
                <a:spcPts val="3499"/>
              </a:lnSpc>
              <a:spcBef>
                <a:spcPct val="0"/>
              </a:spcBef>
            </a:pPr>
            <a:r>
              <a:rPr lang="en-US" sz="2499" dirty="0">
                <a:solidFill>
                  <a:srgbClr val="000000"/>
                </a:solidFill>
                <a:latin typeface="Poppins Bold"/>
              </a:rPr>
              <a:t>lecture  10</a:t>
            </a:r>
          </a:p>
        </p:txBody>
      </p:sp>
      <p:sp>
        <p:nvSpPr>
          <p:cNvPr id="13" name="TextBox 13"/>
          <p:cNvSpPr txBox="1"/>
          <p:nvPr/>
        </p:nvSpPr>
        <p:spPr>
          <a:xfrm>
            <a:off x="4490716" y="3577081"/>
            <a:ext cx="8319433" cy="2149780"/>
          </a:xfrm>
          <a:prstGeom prst="rect">
            <a:avLst/>
          </a:prstGeom>
        </p:spPr>
        <p:txBody>
          <a:bodyPr lIns="0" tIns="0" rIns="0" bIns="0" rtlCol="0" anchor="t">
            <a:spAutoFit/>
          </a:bodyPr>
          <a:lstStyle/>
          <a:p>
            <a:pPr>
              <a:lnSpc>
                <a:spcPts val="8120"/>
              </a:lnSpc>
            </a:pPr>
            <a:r>
              <a:rPr lang="en-US" sz="7123">
                <a:solidFill>
                  <a:srgbClr val="000000"/>
                </a:solidFill>
                <a:latin typeface="Poppins Bold"/>
              </a:rPr>
              <a:t> Food spoilage  </a:t>
            </a:r>
          </a:p>
          <a:p>
            <a:pPr>
              <a:lnSpc>
                <a:spcPts val="8120"/>
              </a:lnSpc>
            </a:pPr>
            <a:endParaRPr lang="en-US" sz="7123">
              <a:solidFill>
                <a:srgbClr val="000000"/>
              </a:solidFill>
              <a:latin typeface="Poppins Bold"/>
            </a:endParaRPr>
          </a:p>
        </p:txBody>
      </p:sp>
      <p:grpSp>
        <p:nvGrpSpPr>
          <p:cNvPr id="14" name="Group 14"/>
          <p:cNvGrpSpPr/>
          <p:nvPr/>
        </p:nvGrpSpPr>
        <p:grpSpPr>
          <a:xfrm>
            <a:off x="709347" y="6484980"/>
            <a:ext cx="7562738" cy="912585"/>
            <a:chOff x="0" y="0"/>
            <a:chExt cx="2127817" cy="256761"/>
          </a:xfrm>
        </p:grpSpPr>
        <p:sp>
          <p:nvSpPr>
            <p:cNvPr id="15" name="Freeform 15"/>
            <p:cNvSpPr/>
            <p:nvPr/>
          </p:nvSpPr>
          <p:spPr>
            <a:xfrm>
              <a:off x="0" y="0"/>
              <a:ext cx="2127817" cy="256761"/>
            </a:xfrm>
            <a:custGeom>
              <a:avLst/>
              <a:gdLst/>
              <a:ahLst/>
              <a:cxnLst/>
              <a:rect l="l" t="t" r="r" b="b"/>
              <a:pathLst>
                <a:path w="2127817" h="256761">
                  <a:moveTo>
                    <a:pt x="0" y="0"/>
                  </a:moveTo>
                  <a:lnTo>
                    <a:pt x="2127817" y="0"/>
                  </a:lnTo>
                  <a:lnTo>
                    <a:pt x="2127817" y="256761"/>
                  </a:lnTo>
                  <a:lnTo>
                    <a:pt x="0" y="256761"/>
                  </a:lnTo>
                  <a:close/>
                </a:path>
              </a:pathLst>
            </a:custGeom>
            <a:solidFill>
              <a:srgbClr val="F8F5FF"/>
            </a:solidFill>
            <a:ln w="9525" cap="sq">
              <a:solidFill>
                <a:srgbClr val="231076"/>
              </a:solidFill>
              <a:prstDash val="solid"/>
              <a:miter/>
            </a:ln>
          </p:spPr>
        </p:sp>
        <p:sp>
          <p:nvSpPr>
            <p:cNvPr id="16" name="TextBox 16"/>
            <p:cNvSpPr txBox="1"/>
            <p:nvPr/>
          </p:nvSpPr>
          <p:spPr>
            <a:xfrm>
              <a:off x="0" y="-19050"/>
              <a:ext cx="2127817" cy="275811"/>
            </a:xfrm>
            <a:prstGeom prst="rect">
              <a:avLst/>
            </a:prstGeom>
          </p:spPr>
          <p:txBody>
            <a:bodyPr lIns="34560" tIns="34560" rIns="34560" bIns="34560" rtlCol="0" anchor="ctr"/>
            <a:lstStyle/>
            <a:p>
              <a:pPr algn="ctr">
                <a:lnSpc>
                  <a:spcPts val="3357"/>
                </a:lnSpc>
              </a:pPr>
              <a:r>
                <a:rPr lang="en-US" sz="2752">
                  <a:solidFill>
                    <a:srgbClr val="0E0340"/>
                  </a:solidFill>
                  <a:latin typeface="Questrial"/>
                </a:rPr>
                <a:t>Department of Pathological Analyses</a:t>
              </a:r>
            </a:p>
          </p:txBody>
        </p:sp>
      </p:grpSp>
      <p:grpSp>
        <p:nvGrpSpPr>
          <p:cNvPr id="17" name="Group 17"/>
          <p:cNvGrpSpPr/>
          <p:nvPr/>
        </p:nvGrpSpPr>
        <p:grpSpPr>
          <a:xfrm>
            <a:off x="1187652" y="8148623"/>
            <a:ext cx="6358478" cy="999286"/>
            <a:chOff x="0" y="0"/>
            <a:chExt cx="1674661" cy="263186"/>
          </a:xfrm>
        </p:grpSpPr>
        <p:sp>
          <p:nvSpPr>
            <p:cNvPr id="18" name="Freeform 18"/>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9" name="TextBox 19"/>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fish</a:t>
            </a:r>
          </a:p>
        </p:txBody>
      </p:sp>
      <p:sp>
        <p:nvSpPr>
          <p:cNvPr id="12" name="TextBox 12"/>
          <p:cNvSpPr txBox="1"/>
          <p:nvPr/>
        </p:nvSpPr>
        <p:spPr>
          <a:xfrm>
            <a:off x="541904" y="1775417"/>
            <a:ext cx="16554431" cy="7298055"/>
          </a:xfrm>
          <a:prstGeom prst="rect">
            <a:avLst/>
          </a:prstGeom>
        </p:spPr>
        <p:txBody>
          <a:bodyPr lIns="0" tIns="0" rIns="0" bIns="0" rtlCol="0" anchor="t">
            <a:spAutoFit/>
          </a:bodyPr>
          <a:lstStyle/>
          <a:p>
            <a:pPr>
              <a:lnSpc>
                <a:spcPts val="3885"/>
              </a:lnSpc>
            </a:pPr>
            <a:r>
              <a:rPr lang="en-US" sz="3500">
                <a:solidFill>
                  <a:srgbClr val="000000"/>
                </a:solidFill>
                <a:latin typeface="DM Sans Bold"/>
              </a:rPr>
              <a:t>Microbial activity, |Fish spoiled faster than other meats because of the following reasons:</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1. High humidity</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2. Softness and texture</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3. The speed of action of enzymes on such tissues </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4. The acidity is less than that of other meats</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5. Fish fat is faster in oxidation The most important species that cause fish spoilage are Pseudomonas, Acinitobacter, Moraxilla.</a:t>
            </a:r>
          </a:p>
          <a:p>
            <a:pPr>
              <a:lnSpc>
                <a:spcPts val="3885"/>
              </a:lnSpc>
            </a:pPr>
            <a:endParaRPr lang="en-US" sz="3500">
              <a:solidFill>
                <a:srgbClr val="000000"/>
              </a:solidFill>
              <a:latin typeface="DM Sans Bold"/>
            </a:endParaRPr>
          </a:p>
          <a:p>
            <a:pPr>
              <a:lnSpc>
                <a:spcPts val="3885"/>
              </a:lnSpc>
              <a:spcBef>
                <a:spcPct val="0"/>
              </a:spcBef>
            </a:pPr>
            <a:endParaRPr lang="en-US" sz="3500">
              <a:solidFill>
                <a:srgbClr val="000000"/>
              </a:solidFill>
              <a:latin typeface="DM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28700" y="794384"/>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fish</a:t>
            </a:r>
          </a:p>
        </p:txBody>
      </p:sp>
      <p:sp>
        <p:nvSpPr>
          <p:cNvPr id="12" name="TextBox 12"/>
          <p:cNvSpPr txBox="1"/>
          <p:nvPr/>
        </p:nvSpPr>
        <p:spPr>
          <a:xfrm>
            <a:off x="1083809" y="1320166"/>
            <a:ext cx="16012526" cy="8893904"/>
          </a:xfrm>
          <a:prstGeom prst="rect">
            <a:avLst/>
          </a:prstGeom>
        </p:spPr>
        <p:txBody>
          <a:bodyPr lIns="0" tIns="0" rIns="0" bIns="0" rtlCol="0" anchor="t">
            <a:spAutoFit/>
          </a:bodyPr>
          <a:lstStyle/>
          <a:p>
            <a:pPr>
              <a:lnSpc>
                <a:spcPts val="3884"/>
              </a:lnSpc>
            </a:pPr>
            <a:r>
              <a:rPr lang="en-US" sz="3499">
                <a:solidFill>
                  <a:srgbClr val="000000"/>
                </a:solidFill>
                <a:latin typeface="DM Sans Bold"/>
              </a:rPr>
              <a:t>Spoiled fish can be distinguished from healthy fish by observing the following: </a:t>
            </a:r>
          </a:p>
          <a:p>
            <a:pPr>
              <a:lnSpc>
                <a:spcPts val="3884"/>
              </a:lnSpc>
            </a:pPr>
            <a:endParaRPr lang="en-US" sz="3499">
              <a:solidFill>
                <a:srgbClr val="000000"/>
              </a:solidFill>
              <a:latin typeface="DM Sans Bold"/>
            </a:endParaRPr>
          </a:p>
          <a:p>
            <a:pPr>
              <a:lnSpc>
                <a:spcPts val="3884"/>
              </a:lnSpc>
            </a:pPr>
            <a:r>
              <a:rPr lang="en-US" sz="3499">
                <a:solidFill>
                  <a:srgbClr val="000000"/>
                </a:solidFill>
                <a:latin typeface="DM Sans Bold"/>
              </a:rPr>
              <a:t> 1. Spoiled fish loses its natural color and turns into a dark brown and yellow color.</a:t>
            </a:r>
          </a:p>
          <a:p>
            <a:pPr>
              <a:lnSpc>
                <a:spcPts val="2109"/>
              </a:lnSpc>
            </a:pPr>
            <a:endParaRPr lang="en-US" sz="3499">
              <a:solidFill>
                <a:srgbClr val="000000"/>
              </a:solidFill>
              <a:latin typeface="DM Sans Bold"/>
            </a:endParaRPr>
          </a:p>
          <a:p>
            <a:pPr>
              <a:lnSpc>
                <a:spcPts val="3884"/>
              </a:lnSpc>
            </a:pPr>
            <a:r>
              <a:rPr lang="en-US" sz="3499">
                <a:solidFill>
                  <a:srgbClr val="000000"/>
                </a:solidFill>
                <a:latin typeface="DM Sans Bold"/>
              </a:rPr>
              <a:t> 2. Increased amount of sticky material on its surface, gills and fins.</a:t>
            </a:r>
          </a:p>
          <a:p>
            <a:pPr>
              <a:lnSpc>
                <a:spcPts val="2442"/>
              </a:lnSpc>
            </a:pPr>
            <a:endParaRPr lang="en-US" sz="3499">
              <a:solidFill>
                <a:srgbClr val="000000"/>
              </a:solidFill>
              <a:latin typeface="DM Sans Bold"/>
            </a:endParaRPr>
          </a:p>
          <a:p>
            <a:pPr>
              <a:lnSpc>
                <a:spcPts val="3884"/>
              </a:lnSpc>
            </a:pPr>
            <a:r>
              <a:rPr lang="en-US" sz="3499">
                <a:solidFill>
                  <a:srgbClr val="000000"/>
                </a:solidFill>
                <a:latin typeface="DM Sans Bold"/>
              </a:rPr>
              <a:t> 3. The nostrils turned from red to gray, and the eyes sunken down.</a:t>
            </a:r>
          </a:p>
          <a:p>
            <a:pPr>
              <a:lnSpc>
                <a:spcPts val="3884"/>
              </a:lnSpc>
            </a:pPr>
            <a:endParaRPr lang="en-US" sz="3499">
              <a:solidFill>
                <a:srgbClr val="000000"/>
              </a:solidFill>
              <a:latin typeface="DM Sans Bold"/>
            </a:endParaRPr>
          </a:p>
          <a:p>
            <a:pPr>
              <a:lnSpc>
                <a:spcPts val="3884"/>
              </a:lnSpc>
            </a:pPr>
            <a:r>
              <a:rPr lang="en-US" sz="3499">
                <a:solidFill>
                  <a:srgbClr val="000000"/>
                </a:solidFill>
                <a:latin typeface="DM Sans Bold"/>
              </a:rPr>
              <a:t> 4. The softness of the muscles because they are full of fluids. </a:t>
            </a:r>
          </a:p>
          <a:p>
            <a:pPr>
              <a:lnSpc>
                <a:spcPts val="3884"/>
              </a:lnSpc>
            </a:pPr>
            <a:endParaRPr lang="en-US" sz="3499">
              <a:solidFill>
                <a:srgbClr val="000000"/>
              </a:solidFill>
              <a:latin typeface="DM Sans Bold"/>
            </a:endParaRPr>
          </a:p>
          <a:p>
            <a:pPr>
              <a:lnSpc>
                <a:spcPts val="3884"/>
              </a:lnSpc>
            </a:pPr>
            <a:r>
              <a:rPr lang="en-US" sz="3499">
                <a:solidFill>
                  <a:srgbClr val="FF3131"/>
                </a:solidFill>
                <a:latin typeface="DM Sans Bold"/>
              </a:rPr>
              <a:t>There are chemical methods for examining spoilage in fish, namely: </a:t>
            </a:r>
          </a:p>
          <a:p>
            <a:pPr>
              <a:lnSpc>
                <a:spcPts val="1443"/>
              </a:lnSpc>
            </a:pPr>
            <a:endParaRPr lang="en-US" sz="3499">
              <a:solidFill>
                <a:srgbClr val="FF3131"/>
              </a:solidFill>
              <a:latin typeface="DM Sans Bold"/>
            </a:endParaRPr>
          </a:p>
          <a:p>
            <a:pPr>
              <a:lnSpc>
                <a:spcPts val="3884"/>
              </a:lnSpc>
            </a:pPr>
            <a:r>
              <a:rPr lang="en-US" sz="3499">
                <a:solidFill>
                  <a:srgbClr val="000000"/>
                </a:solidFill>
                <a:latin typeface="DM Sans Bold"/>
              </a:rPr>
              <a:t> 1. Measuring the amount of trimethylamine as a measure of fish spoilage, as the greater the amount of this substance, the greater the corruption.</a:t>
            </a:r>
          </a:p>
          <a:p>
            <a:pPr>
              <a:lnSpc>
                <a:spcPts val="1665"/>
              </a:lnSpc>
            </a:pPr>
            <a:endParaRPr lang="en-US" sz="3499">
              <a:solidFill>
                <a:srgbClr val="000000"/>
              </a:solidFill>
              <a:latin typeface="DM Sans Bold"/>
            </a:endParaRPr>
          </a:p>
          <a:p>
            <a:pPr>
              <a:lnSpc>
                <a:spcPts val="333"/>
              </a:lnSpc>
            </a:pPr>
            <a:r>
              <a:rPr lang="en-US" sz="300">
                <a:solidFill>
                  <a:srgbClr val="000000"/>
                </a:solidFill>
                <a:latin typeface="DM Sans Bold"/>
              </a:rPr>
              <a:t> </a:t>
            </a:r>
          </a:p>
          <a:p>
            <a:pPr>
              <a:lnSpc>
                <a:spcPts val="3884"/>
              </a:lnSpc>
              <a:spcBef>
                <a:spcPct val="0"/>
              </a:spcBef>
            </a:pPr>
            <a:r>
              <a:rPr lang="en-US" sz="3499">
                <a:solidFill>
                  <a:srgbClr val="000000"/>
                </a:solidFill>
                <a:latin typeface="DM Sans Bold"/>
              </a:rPr>
              <a:t>2. Estimating the amount of volatile organic acid, or some other compounds formed as a result of corruption, such as hydrogen sulfide and ammonia.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28700" y="570479"/>
            <a:ext cx="1100743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Microorganisms that cause fish spoilage</a:t>
            </a:r>
          </a:p>
        </p:txBody>
      </p:sp>
      <p:sp>
        <p:nvSpPr>
          <p:cNvPr id="12" name="TextBox 12"/>
          <p:cNvSpPr txBox="1"/>
          <p:nvPr/>
        </p:nvSpPr>
        <p:spPr>
          <a:xfrm>
            <a:off x="1028700" y="2057065"/>
            <a:ext cx="16012526" cy="6410495"/>
          </a:xfrm>
          <a:prstGeom prst="rect">
            <a:avLst/>
          </a:prstGeom>
        </p:spPr>
        <p:txBody>
          <a:bodyPr lIns="0" tIns="0" rIns="0" bIns="0" rtlCol="0" anchor="t">
            <a:spAutoFit/>
          </a:bodyPr>
          <a:lstStyle/>
          <a:p>
            <a:pPr>
              <a:lnSpc>
                <a:spcPts val="3884"/>
              </a:lnSpc>
            </a:pPr>
            <a:r>
              <a:rPr lang="en-US" sz="3499">
                <a:solidFill>
                  <a:srgbClr val="000000"/>
                </a:solidFill>
                <a:latin typeface="DM Sans Bold"/>
              </a:rPr>
              <a:t> The manifestations of fish spoilage caused by microbiology are the following:</a:t>
            </a:r>
          </a:p>
          <a:p>
            <a:pPr>
              <a:lnSpc>
                <a:spcPts val="3884"/>
              </a:lnSpc>
            </a:pPr>
            <a:endParaRPr lang="en-US" sz="3499">
              <a:solidFill>
                <a:srgbClr val="000000"/>
              </a:solidFill>
              <a:latin typeface="DM Sans Bold"/>
            </a:endParaRPr>
          </a:p>
          <a:p>
            <a:pPr>
              <a:lnSpc>
                <a:spcPts val="3884"/>
              </a:lnSpc>
            </a:pPr>
            <a:r>
              <a:rPr lang="en-US" sz="3499">
                <a:solidFill>
                  <a:srgbClr val="000000"/>
                </a:solidFill>
                <a:latin typeface="DM Sans Bold"/>
              </a:rPr>
              <a:t>1. The slime layer appears. This layer contains mucopolysaccharide, tri methyl amine and free amino acids.</a:t>
            </a:r>
          </a:p>
          <a:p>
            <a:pPr>
              <a:lnSpc>
                <a:spcPts val="3884"/>
              </a:lnSpc>
            </a:pPr>
            <a:endParaRPr lang="en-US" sz="3499">
              <a:solidFill>
                <a:srgbClr val="000000"/>
              </a:solidFill>
              <a:latin typeface="DM Sans Bold"/>
            </a:endParaRPr>
          </a:p>
          <a:p>
            <a:pPr>
              <a:lnSpc>
                <a:spcPts val="3884"/>
              </a:lnSpc>
            </a:pPr>
            <a:r>
              <a:rPr lang="en-US" sz="3499">
                <a:solidFill>
                  <a:srgbClr val="000000"/>
                </a:solidFill>
                <a:latin typeface="DM Sans Bold"/>
              </a:rPr>
              <a:t>2. The emergence of different odors as a result of the release of volatile compounds.</a:t>
            </a:r>
          </a:p>
          <a:p>
            <a:pPr>
              <a:lnSpc>
                <a:spcPts val="3884"/>
              </a:lnSpc>
            </a:pPr>
            <a:endParaRPr lang="en-US" sz="3499">
              <a:solidFill>
                <a:srgbClr val="000000"/>
              </a:solidFill>
              <a:latin typeface="DM Sans Bold"/>
            </a:endParaRPr>
          </a:p>
          <a:p>
            <a:pPr>
              <a:lnSpc>
                <a:spcPts val="3884"/>
              </a:lnSpc>
            </a:pPr>
            <a:r>
              <a:rPr lang="en-US" sz="3499">
                <a:solidFill>
                  <a:srgbClr val="000000"/>
                </a:solidFill>
                <a:latin typeface="DM Sans Bold"/>
              </a:rPr>
              <a:t>3. formation of Tri methyl amine from tri methyl amine oxide.</a:t>
            </a:r>
          </a:p>
          <a:p>
            <a:pPr>
              <a:lnSpc>
                <a:spcPts val="3884"/>
              </a:lnSpc>
            </a:pPr>
            <a:endParaRPr lang="en-US" sz="3499">
              <a:solidFill>
                <a:srgbClr val="000000"/>
              </a:solidFill>
              <a:latin typeface="DM Sans Bold"/>
            </a:endParaRPr>
          </a:p>
          <a:p>
            <a:pPr>
              <a:lnSpc>
                <a:spcPts val="3884"/>
              </a:lnSpc>
              <a:spcBef>
                <a:spcPct val="0"/>
              </a:spcBef>
            </a:pPr>
            <a:r>
              <a:rPr lang="en-US" sz="3499">
                <a:solidFill>
                  <a:srgbClr val="000000"/>
                </a:solidFill>
                <a:latin typeface="DM Sans Bold"/>
              </a:rPr>
              <a:t>4. Formation of histamine from histidine by the action of the enzyme decarboxylase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28700" y="570479"/>
            <a:ext cx="1100743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Microorganisms that cause fish spoilage</a:t>
            </a:r>
          </a:p>
        </p:txBody>
      </p:sp>
      <p:sp>
        <p:nvSpPr>
          <p:cNvPr id="12" name="TextBox 12"/>
          <p:cNvSpPr txBox="1"/>
          <p:nvPr/>
        </p:nvSpPr>
        <p:spPr>
          <a:xfrm>
            <a:off x="1028700" y="2057065"/>
            <a:ext cx="16012526" cy="6812280"/>
          </a:xfrm>
          <a:prstGeom prst="rect">
            <a:avLst/>
          </a:prstGeom>
        </p:spPr>
        <p:txBody>
          <a:bodyPr lIns="0" tIns="0" rIns="0" bIns="0" rtlCol="0" anchor="t">
            <a:spAutoFit/>
          </a:bodyPr>
          <a:lstStyle/>
          <a:p>
            <a:pPr marL="755647" lvl="1" indent="-377824">
              <a:lnSpc>
                <a:spcPts val="3884"/>
              </a:lnSpc>
              <a:buFont typeface="Arial"/>
              <a:buChar char="•"/>
            </a:pPr>
            <a:r>
              <a:rPr lang="en-US" sz="3499">
                <a:solidFill>
                  <a:srgbClr val="000000"/>
                </a:solidFill>
                <a:latin typeface="DM Sans Bold"/>
              </a:rPr>
              <a:t> The most important species responsible for fish spoilage is the </a:t>
            </a:r>
            <a:r>
              <a:rPr lang="en-US" sz="3499">
                <a:solidFill>
                  <a:srgbClr val="000000"/>
                </a:solidFill>
                <a:latin typeface="DM Sans Bold Italics"/>
              </a:rPr>
              <a:t>Pseudomonas</a:t>
            </a:r>
            <a:r>
              <a:rPr lang="en-US" sz="3499">
                <a:solidFill>
                  <a:srgbClr val="000000"/>
                </a:solidFill>
                <a:latin typeface="DM Sans Bold"/>
              </a:rPr>
              <a:t>, which constitutes 90% of the coriander spoilage fish, as the type</a:t>
            </a:r>
            <a:r>
              <a:rPr lang="en-US" sz="3499">
                <a:solidFill>
                  <a:srgbClr val="000000"/>
                </a:solidFill>
                <a:latin typeface="DM Sans Bold Italics"/>
              </a:rPr>
              <a:t> </a:t>
            </a:r>
          </a:p>
          <a:p>
            <a:pPr>
              <a:lnSpc>
                <a:spcPts val="3884"/>
              </a:lnSpc>
            </a:pPr>
            <a:endParaRPr lang="en-US" sz="3499">
              <a:solidFill>
                <a:srgbClr val="000000"/>
              </a:solidFill>
              <a:latin typeface="DM Sans Bold Italics"/>
            </a:endParaRPr>
          </a:p>
          <a:p>
            <a:pPr marL="755647" lvl="1" indent="-377824">
              <a:lnSpc>
                <a:spcPts val="3884"/>
              </a:lnSpc>
              <a:buFont typeface="Arial"/>
              <a:buChar char="•"/>
            </a:pPr>
            <a:r>
              <a:rPr lang="en-US" sz="3499">
                <a:solidFill>
                  <a:srgbClr val="000000"/>
                </a:solidFill>
                <a:latin typeface="DM Sans Bold Italics"/>
              </a:rPr>
              <a:t>Ps. perolens</a:t>
            </a:r>
            <a:r>
              <a:rPr lang="en-US" sz="3499">
                <a:solidFill>
                  <a:srgbClr val="000000"/>
                </a:solidFill>
                <a:latin typeface="DM Sans Bold"/>
              </a:rPr>
              <a:t> causes fish spoilage, fruit aroma and </a:t>
            </a:r>
            <a:r>
              <a:rPr lang="en-US" sz="3499">
                <a:solidFill>
                  <a:srgbClr val="000000"/>
                </a:solidFill>
                <a:latin typeface="DM Sans Bold Italics"/>
              </a:rPr>
              <a:t>Ps. fragi</a:t>
            </a:r>
            <a:r>
              <a:rPr lang="en-US" sz="3499">
                <a:solidFill>
                  <a:srgbClr val="000000"/>
                </a:solidFill>
                <a:latin typeface="DM Sans Bold"/>
              </a:rPr>
              <a:t> causes a musty and bacterial smell, </a:t>
            </a:r>
            <a:r>
              <a:rPr lang="en-US" sz="3499">
                <a:solidFill>
                  <a:srgbClr val="000000"/>
                </a:solidFill>
                <a:latin typeface="DM Sans Bold Italics"/>
              </a:rPr>
              <a:t>Ps.putrefaciens</a:t>
            </a:r>
            <a:r>
              <a:rPr lang="en-US" sz="3499">
                <a:solidFill>
                  <a:srgbClr val="000000"/>
                </a:solidFill>
                <a:latin typeface="DM Sans Bold"/>
              </a:rPr>
              <a:t>, due to its ability proteolytic and putrefuction, and it can easily penetrate through the skin of the fish and cause corruption and the appearance of the smell of onions or fruits.</a:t>
            </a:r>
          </a:p>
          <a:p>
            <a:pPr>
              <a:lnSpc>
                <a:spcPts val="3884"/>
              </a:lnSpc>
            </a:pPr>
            <a:endParaRPr lang="en-US" sz="3499">
              <a:solidFill>
                <a:srgbClr val="000000"/>
              </a:solidFill>
              <a:latin typeface="DM Sans Bold"/>
            </a:endParaRPr>
          </a:p>
          <a:p>
            <a:pPr marL="755647" lvl="1" indent="-377824">
              <a:lnSpc>
                <a:spcPts val="3884"/>
              </a:lnSpc>
              <a:buFont typeface="Arial"/>
              <a:buChar char="•"/>
            </a:pPr>
            <a:r>
              <a:rPr lang="en-US" sz="3499">
                <a:solidFill>
                  <a:srgbClr val="000000"/>
                </a:solidFill>
                <a:latin typeface="DM Sans Bold"/>
              </a:rPr>
              <a:t>In general, proteolytic bacteria are the ones that predominate in fish, causing protein decomposition and rotting, producing moldy substances such as hydrogen sulfide and ammonia and sulfur amino acids such as methionine, cystine, cysteine.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3160461" y="5241779"/>
            <a:ext cx="1198289" cy="630733"/>
          </a:xfrm>
          <a:prstGeom prst="line">
            <a:avLst/>
          </a:prstGeom>
          <a:ln w="38100" cap="flat">
            <a:solidFill>
              <a:srgbClr val="A6A6A6"/>
            </a:solidFill>
            <a:prstDash val="solid"/>
            <a:headEnd type="none" w="sm" len="sm"/>
            <a:tailEnd type="none" w="sm" len="sm"/>
          </a:ln>
        </p:spPr>
      </p:sp>
      <p:sp>
        <p:nvSpPr>
          <p:cNvPr id="3" name="AutoShape 3"/>
          <p:cNvSpPr/>
          <p:nvPr/>
        </p:nvSpPr>
        <p:spPr>
          <a:xfrm flipV="1">
            <a:off x="8323826" y="5241779"/>
            <a:ext cx="1116890" cy="965328"/>
          </a:xfrm>
          <a:prstGeom prst="line">
            <a:avLst/>
          </a:prstGeom>
          <a:ln w="38100" cap="flat">
            <a:solidFill>
              <a:srgbClr val="A6A6A6"/>
            </a:solidFill>
            <a:prstDash val="solid"/>
            <a:headEnd type="none" w="sm" len="sm"/>
            <a:tailEnd type="none" w="sm" len="sm"/>
          </a:ln>
        </p:spPr>
      </p:sp>
      <p:sp>
        <p:nvSpPr>
          <p:cNvPr id="4" name="AutoShape 4"/>
          <p:cNvSpPr/>
          <p:nvPr/>
        </p:nvSpPr>
        <p:spPr>
          <a:xfrm flipH="1" flipV="1">
            <a:off x="5783157" y="5241779"/>
            <a:ext cx="1116262" cy="965328"/>
          </a:xfrm>
          <a:prstGeom prst="line">
            <a:avLst/>
          </a:prstGeom>
          <a:ln w="38100" cap="flat">
            <a:solidFill>
              <a:srgbClr val="A6A6A6"/>
            </a:solidFill>
            <a:prstDash val="solid"/>
            <a:headEnd type="none" w="sm" len="sm"/>
            <a:tailEnd type="none" w="sm" len="sm"/>
          </a:ln>
        </p:spPr>
      </p:sp>
      <p:sp>
        <p:nvSpPr>
          <p:cNvPr id="5" name="AutoShape 5"/>
          <p:cNvSpPr/>
          <p:nvPr/>
        </p:nvSpPr>
        <p:spPr>
          <a:xfrm flipH="1" flipV="1">
            <a:off x="10865123" y="5241779"/>
            <a:ext cx="1097212" cy="962528"/>
          </a:xfrm>
          <a:prstGeom prst="line">
            <a:avLst/>
          </a:prstGeom>
          <a:ln w="38100" cap="flat">
            <a:solidFill>
              <a:srgbClr val="A6A6A6"/>
            </a:solidFill>
            <a:prstDash val="solid"/>
            <a:headEnd type="none" w="sm" len="sm"/>
            <a:tailEnd type="none" w="sm" len="sm"/>
          </a:ln>
        </p:spPr>
      </p:sp>
      <p:grpSp>
        <p:nvGrpSpPr>
          <p:cNvPr id="6" name="Group 6"/>
          <p:cNvGrpSpPr/>
          <p:nvPr/>
        </p:nvGrpSpPr>
        <p:grpSpPr>
          <a:xfrm>
            <a:off x="1817900" y="5492103"/>
            <a:ext cx="1424407" cy="14244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8" name="TextBox 8"/>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9" name="Group 9"/>
          <p:cNvGrpSpPr/>
          <p:nvPr/>
        </p:nvGrpSpPr>
        <p:grpSpPr>
          <a:xfrm>
            <a:off x="4358750" y="4529575"/>
            <a:ext cx="1424407" cy="142440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2" name="Group 12"/>
          <p:cNvGrpSpPr/>
          <p:nvPr/>
        </p:nvGrpSpPr>
        <p:grpSpPr>
          <a:xfrm>
            <a:off x="6899419" y="5494903"/>
            <a:ext cx="1424407" cy="142440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4" name="TextBox 14"/>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5" name="Group 15"/>
          <p:cNvGrpSpPr/>
          <p:nvPr/>
        </p:nvGrpSpPr>
        <p:grpSpPr>
          <a:xfrm>
            <a:off x="9440716" y="4529575"/>
            <a:ext cx="1424407" cy="14244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7" name="TextBox 17"/>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8" name="Group 18"/>
          <p:cNvGrpSpPr/>
          <p:nvPr/>
        </p:nvGrpSpPr>
        <p:grpSpPr>
          <a:xfrm>
            <a:off x="11962335" y="5492103"/>
            <a:ext cx="1424407" cy="14244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20" name="TextBox 20"/>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sp>
        <p:nvSpPr>
          <p:cNvPr id="21" name="TextBox 21"/>
          <p:cNvSpPr txBox="1"/>
          <p:nvPr/>
        </p:nvSpPr>
        <p:spPr>
          <a:xfrm>
            <a:off x="1028700" y="7149994"/>
            <a:ext cx="3330050"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Waxy shell membrane </a:t>
            </a:r>
          </a:p>
        </p:txBody>
      </p:sp>
      <p:sp>
        <p:nvSpPr>
          <p:cNvPr id="22" name="TextBox 22"/>
          <p:cNvSpPr txBox="1"/>
          <p:nvPr/>
        </p:nvSpPr>
        <p:spPr>
          <a:xfrm>
            <a:off x="1817900" y="5889664"/>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1</a:t>
            </a:r>
          </a:p>
        </p:txBody>
      </p:sp>
      <p:sp>
        <p:nvSpPr>
          <p:cNvPr id="23" name="TextBox 23"/>
          <p:cNvSpPr txBox="1"/>
          <p:nvPr/>
        </p:nvSpPr>
        <p:spPr>
          <a:xfrm>
            <a:off x="242480" y="7620529"/>
            <a:ext cx="4828474" cy="2066925"/>
          </a:xfrm>
          <a:prstGeom prst="rect">
            <a:avLst/>
          </a:prstGeom>
        </p:spPr>
        <p:txBody>
          <a:bodyPr lIns="0" tIns="0" rIns="0" bIns="0" rtlCol="0" anchor="t">
            <a:spAutoFit/>
          </a:bodyPr>
          <a:lstStyle/>
          <a:p>
            <a:pPr>
              <a:lnSpc>
                <a:spcPts val="2399"/>
              </a:lnSpc>
            </a:pPr>
            <a:r>
              <a:rPr lang="en-US" sz="1999">
                <a:solidFill>
                  <a:srgbClr val="545454"/>
                </a:solidFill>
                <a:latin typeface="DM Sans Bold"/>
              </a:rPr>
              <a:t>Waxy shell membrane retards the entry of microorganisms. Further, the shell also prevents the entry of microorganisms. The membranes inside the shell behave as mechanical barriers to the entry of microorganisms.</a:t>
            </a:r>
          </a:p>
        </p:txBody>
      </p:sp>
      <p:sp>
        <p:nvSpPr>
          <p:cNvPr id="24" name="TextBox 24"/>
          <p:cNvSpPr txBox="1"/>
          <p:nvPr/>
        </p:nvSpPr>
        <p:spPr>
          <a:xfrm>
            <a:off x="4367623" y="4927136"/>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2</a:t>
            </a:r>
          </a:p>
        </p:txBody>
      </p:sp>
      <p:sp>
        <p:nvSpPr>
          <p:cNvPr id="25" name="TextBox 25"/>
          <p:cNvSpPr txBox="1"/>
          <p:nvPr/>
        </p:nvSpPr>
        <p:spPr>
          <a:xfrm>
            <a:off x="6886962" y="5903985"/>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3</a:t>
            </a:r>
          </a:p>
        </p:txBody>
      </p:sp>
      <p:sp>
        <p:nvSpPr>
          <p:cNvPr id="26" name="TextBox 26"/>
          <p:cNvSpPr txBox="1"/>
          <p:nvPr/>
        </p:nvSpPr>
        <p:spPr>
          <a:xfrm>
            <a:off x="9453173" y="4912816"/>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4</a:t>
            </a:r>
          </a:p>
        </p:txBody>
      </p:sp>
      <p:sp>
        <p:nvSpPr>
          <p:cNvPr id="27" name="TextBox 27"/>
          <p:cNvSpPr txBox="1"/>
          <p:nvPr/>
        </p:nvSpPr>
        <p:spPr>
          <a:xfrm>
            <a:off x="11974898" y="5889664"/>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5</a:t>
            </a:r>
          </a:p>
        </p:txBody>
      </p:sp>
      <p:sp>
        <p:nvSpPr>
          <p:cNvPr id="28" name="TextBox 28"/>
          <p:cNvSpPr txBox="1"/>
          <p:nvPr/>
        </p:nvSpPr>
        <p:spPr>
          <a:xfrm>
            <a:off x="4058666" y="2592190"/>
            <a:ext cx="2042322"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lysozymes</a:t>
            </a:r>
          </a:p>
        </p:txBody>
      </p:sp>
      <p:sp>
        <p:nvSpPr>
          <p:cNvPr id="29" name="TextBox 29"/>
          <p:cNvSpPr txBox="1"/>
          <p:nvPr/>
        </p:nvSpPr>
        <p:spPr>
          <a:xfrm>
            <a:off x="3319384" y="3053200"/>
            <a:ext cx="3520886" cy="1181100"/>
          </a:xfrm>
          <a:prstGeom prst="rect">
            <a:avLst/>
          </a:prstGeom>
        </p:spPr>
        <p:txBody>
          <a:bodyPr lIns="0" tIns="0" rIns="0" bIns="0" rtlCol="0" anchor="t">
            <a:spAutoFit/>
          </a:bodyPr>
          <a:lstStyle/>
          <a:p>
            <a:pPr algn="ctr">
              <a:lnSpc>
                <a:spcPts val="2399"/>
              </a:lnSpc>
            </a:pPr>
            <a:r>
              <a:rPr lang="en-US" sz="1999">
                <a:solidFill>
                  <a:srgbClr val="545454"/>
                </a:solidFill>
                <a:latin typeface="DM Sans Bold"/>
              </a:rPr>
              <a:t>lysozymes present in the egg white is effective against Gram positive bacteria</a:t>
            </a:r>
          </a:p>
        </p:txBody>
      </p:sp>
      <p:sp>
        <p:nvSpPr>
          <p:cNvPr id="30" name="TextBox 30"/>
          <p:cNvSpPr txBox="1"/>
          <p:nvPr/>
        </p:nvSpPr>
        <p:spPr>
          <a:xfrm>
            <a:off x="6590461" y="7149994"/>
            <a:ext cx="2042322"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avidin </a:t>
            </a:r>
          </a:p>
        </p:txBody>
      </p:sp>
      <p:sp>
        <p:nvSpPr>
          <p:cNvPr id="31" name="TextBox 31"/>
          <p:cNvSpPr txBox="1"/>
          <p:nvPr/>
        </p:nvSpPr>
        <p:spPr>
          <a:xfrm>
            <a:off x="5851180" y="7611004"/>
            <a:ext cx="3520886" cy="1181100"/>
          </a:xfrm>
          <a:prstGeom prst="rect">
            <a:avLst/>
          </a:prstGeom>
        </p:spPr>
        <p:txBody>
          <a:bodyPr lIns="0" tIns="0" rIns="0" bIns="0" rtlCol="0" anchor="t">
            <a:spAutoFit/>
          </a:bodyPr>
          <a:lstStyle/>
          <a:p>
            <a:pPr algn="ctr">
              <a:lnSpc>
                <a:spcPts val="2399"/>
              </a:lnSpc>
            </a:pPr>
            <a:r>
              <a:rPr lang="en-US" sz="1999">
                <a:solidFill>
                  <a:srgbClr val="545454"/>
                </a:solidFill>
                <a:latin typeface="DM Sans Bold"/>
              </a:rPr>
              <a:t>avidin in the egg white forms a complex with biotin, thus making it unavailable for the microorganisms</a:t>
            </a:r>
          </a:p>
        </p:txBody>
      </p:sp>
      <p:sp>
        <p:nvSpPr>
          <p:cNvPr id="32" name="TextBox 32"/>
          <p:cNvSpPr txBox="1"/>
          <p:nvPr/>
        </p:nvSpPr>
        <p:spPr>
          <a:xfrm>
            <a:off x="8632783" y="2592190"/>
            <a:ext cx="2631842"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high pH (pH 9-10) </a:t>
            </a:r>
          </a:p>
        </p:txBody>
      </p:sp>
      <p:sp>
        <p:nvSpPr>
          <p:cNvPr id="33" name="TextBox 33"/>
          <p:cNvSpPr txBox="1"/>
          <p:nvPr/>
        </p:nvSpPr>
        <p:spPr>
          <a:xfrm>
            <a:off x="8454012" y="3053200"/>
            <a:ext cx="3520886" cy="885825"/>
          </a:xfrm>
          <a:prstGeom prst="rect">
            <a:avLst/>
          </a:prstGeom>
        </p:spPr>
        <p:txBody>
          <a:bodyPr lIns="0" tIns="0" rIns="0" bIns="0" rtlCol="0" anchor="t">
            <a:spAutoFit/>
          </a:bodyPr>
          <a:lstStyle/>
          <a:p>
            <a:pPr>
              <a:lnSpc>
                <a:spcPts val="2399"/>
              </a:lnSpc>
            </a:pPr>
            <a:r>
              <a:rPr lang="en-US" sz="1999">
                <a:solidFill>
                  <a:srgbClr val="545454"/>
                </a:solidFill>
                <a:latin typeface="DM Sans Bold"/>
              </a:rPr>
              <a:t>high pH (pH 9-10) of albumin inhibits the microbial growth.</a:t>
            </a:r>
          </a:p>
        </p:txBody>
      </p:sp>
      <p:sp>
        <p:nvSpPr>
          <p:cNvPr id="34" name="TextBox 34"/>
          <p:cNvSpPr txBox="1"/>
          <p:nvPr/>
        </p:nvSpPr>
        <p:spPr>
          <a:xfrm>
            <a:off x="11136357" y="7149994"/>
            <a:ext cx="3076364"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Binding of riboflavin</a:t>
            </a:r>
          </a:p>
        </p:txBody>
      </p:sp>
      <p:sp>
        <p:nvSpPr>
          <p:cNvPr id="35" name="TextBox 35"/>
          <p:cNvSpPr txBox="1"/>
          <p:nvPr/>
        </p:nvSpPr>
        <p:spPr>
          <a:xfrm>
            <a:off x="10914096" y="7611004"/>
            <a:ext cx="3815645" cy="2066925"/>
          </a:xfrm>
          <a:prstGeom prst="rect">
            <a:avLst/>
          </a:prstGeom>
        </p:spPr>
        <p:txBody>
          <a:bodyPr lIns="0" tIns="0" rIns="0" bIns="0" rtlCol="0" anchor="t">
            <a:spAutoFit/>
          </a:bodyPr>
          <a:lstStyle/>
          <a:p>
            <a:pPr>
              <a:lnSpc>
                <a:spcPts val="2399"/>
              </a:lnSpc>
            </a:pPr>
            <a:r>
              <a:rPr lang="en-US" sz="1999">
                <a:solidFill>
                  <a:srgbClr val="545454"/>
                </a:solidFill>
                <a:latin typeface="DM Sans Bold"/>
              </a:rPr>
              <a:t>Binding of riboflavin by the apo protein and chelation of iron by conalbumin further helps in hindering the growth of microorganisms that might have gained entry inside the egg.</a:t>
            </a:r>
          </a:p>
        </p:txBody>
      </p:sp>
      <p:sp>
        <p:nvSpPr>
          <p:cNvPr id="36" name="TextBox 36"/>
          <p:cNvSpPr txBox="1"/>
          <p:nvPr/>
        </p:nvSpPr>
        <p:spPr>
          <a:xfrm>
            <a:off x="5079827" y="758445"/>
            <a:ext cx="7600032" cy="497207"/>
          </a:xfrm>
          <a:prstGeom prst="rect">
            <a:avLst/>
          </a:prstGeom>
        </p:spPr>
        <p:txBody>
          <a:bodyPr lIns="0" tIns="0" rIns="0" bIns="0" rtlCol="0" anchor="t">
            <a:spAutoFit/>
          </a:bodyPr>
          <a:lstStyle/>
          <a:p>
            <a:pPr algn="ctr">
              <a:lnSpc>
                <a:spcPts val="3885"/>
              </a:lnSpc>
              <a:spcBef>
                <a:spcPct val="0"/>
              </a:spcBef>
            </a:pPr>
            <a:r>
              <a:rPr lang="en-US" sz="3500">
                <a:solidFill>
                  <a:srgbClr val="FF3131"/>
                </a:solidFill>
                <a:latin typeface="DM Sans Bold"/>
              </a:rPr>
              <a:t>Egg</a:t>
            </a:r>
          </a:p>
        </p:txBody>
      </p:sp>
      <p:sp>
        <p:nvSpPr>
          <p:cNvPr id="37" name="TextBox 37"/>
          <p:cNvSpPr txBox="1"/>
          <p:nvPr/>
        </p:nvSpPr>
        <p:spPr>
          <a:xfrm>
            <a:off x="1508942" y="1422824"/>
            <a:ext cx="15750358" cy="949847"/>
          </a:xfrm>
          <a:prstGeom prst="rect">
            <a:avLst/>
          </a:prstGeom>
        </p:spPr>
        <p:txBody>
          <a:bodyPr lIns="0" tIns="0" rIns="0" bIns="0" rtlCol="0" anchor="t">
            <a:spAutoFit/>
          </a:bodyPr>
          <a:lstStyle/>
          <a:p>
            <a:pPr>
              <a:lnSpc>
                <a:spcPts val="2517"/>
              </a:lnSpc>
              <a:spcBef>
                <a:spcPct val="0"/>
              </a:spcBef>
            </a:pPr>
            <a:r>
              <a:rPr lang="en-US" sz="2267">
                <a:solidFill>
                  <a:srgbClr val="000000"/>
                </a:solidFill>
                <a:latin typeface="DM Sans Bold"/>
              </a:rPr>
              <a:t>Freshly laid eggs are generally sterile, but can be contaminated by environmental sources like bird fecal matter, bedding, handlers, wash water, and packaging materials. Eggs protect themselves through extrinsic and intrinsic mechanisms.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8" name="Freeform 8"/>
          <p:cNvSpPr/>
          <p:nvPr/>
        </p:nvSpPr>
        <p:spPr>
          <a:xfrm>
            <a:off x="9491148" y="6484138"/>
            <a:ext cx="1069467" cy="830353"/>
          </a:xfrm>
          <a:custGeom>
            <a:avLst/>
            <a:gdLst/>
            <a:ahLst/>
            <a:cxnLst/>
            <a:rect l="l" t="t" r="r" b="b"/>
            <a:pathLst>
              <a:path w="1069467" h="830353">
                <a:moveTo>
                  <a:pt x="0" y="0"/>
                </a:moveTo>
                <a:lnTo>
                  <a:pt x="1069467" y="0"/>
                </a:lnTo>
                <a:lnTo>
                  <a:pt x="1069467" y="830353"/>
                </a:lnTo>
                <a:lnTo>
                  <a:pt x="0" y="8303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rot="2700000">
            <a:off x="-2137434" y="-3783523"/>
            <a:ext cx="7415398" cy="3565095"/>
            <a:chOff x="0" y="0"/>
            <a:chExt cx="660400" cy="317500"/>
          </a:xfrm>
        </p:grpSpPr>
        <p:sp>
          <p:nvSpPr>
            <p:cNvPr id="10" name="Freeform 1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1" name="TextBox 11"/>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2" name="AutoShape 12"/>
          <p:cNvSpPr/>
          <p:nvPr/>
        </p:nvSpPr>
        <p:spPr>
          <a:xfrm>
            <a:off x="-2600048" y="-2963974"/>
            <a:ext cx="5185216" cy="5132702"/>
          </a:xfrm>
          <a:prstGeom prst="line">
            <a:avLst/>
          </a:prstGeom>
          <a:ln w="28575" cap="flat">
            <a:solidFill>
              <a:srgbClr val="8CA9AD"/>
            </a:solidFill>
            <a:prstDash val="solid"/>
            <a:headEnd type="none" w="sm" len="sm"/>
            <a:tailEnd type="none" w="sm" len="sm"/>
          </a:ln>
        </p:spPr>
      </p:sp>
      <p:sp>
        <p:nvSpPr>
          <p:cNvPr id="13" name="AutoShape 13"/>
          <p:cNvSpPr/>
          <p:nvPr/>
        </p:nvSpPr>
        <p:spPr>
          <a:xfrm>
            <a:off x="-2813995" y="-2651297"/>
            <a:ext cx="5038853" cy="5038853"/>
          </a:xfrm>
          <a:prstGeom prst="line">
            <a:avLst/>
          </a:prstGeom>
          <a:ln w="28575" cap="flat">
            <a:solidFill>
              <a:srgbClr val="8CA9AD"/>
            </a:solidFill>
            <a:prstDash val="solid"/>
            <a:headEnd type="none" w="sm" len="sm"/>
            <a:tailEnd type="none" w="sm" len="sm"/>
          </a:ln>
        </p:spPr>
      </p:sp>
      <p:sp>
        <p:nvSpPr>
          <p:cNvPr id="14" name="AutoShape 14"/>
          <p:cNvSpPr/>
          <p:nvPr/>
        </p:nvSpPr>
        <p:spPr>
          <a:xfrm>
            <a:off x="-2993596" y="-2292827"/>
            <a:ext cx="4867141" cy="4867141"/>
          </a:xfrm>
          <a:prstGeom prst="line">
            <a:avLst/>
          </a:prstGeom>
          <a:ln w="28575" cap="flat">
            <a:solidFill>
              <a:srgbClr val="8CA9AD"/>
            </a:solidFill>
            <a:prstDash val="solid"/>
            <a:headEnd type="none" w="sm" len="sm"/>
            <a:tailEnd type="none" w="sm" len="sm"/>
          </a:ln>
        </p:spPr>
      </p:sp>
      <p:sp>
        <p:nvSpPr>
          <p:cNvPr id="15" name="AutoShape 15"/>
          <p:cNvSpPr/>
          <p:nvPr/>
        </p:nvSpPr>
        <p:spPr>
          <a:xfrm>
            <a:off x="-3120251" y="-1906560"/>
            <a:ext cx="4690515" cy="4690515"/>
          </a:xfrm>
          <a:prstGeom prst="line">
            <a:avLst/>
          </a:prstGeom>
          <a:ln w="28575" cap="flat">
            <a:solidFill>
              <a:srgbClr val="8CA9AD"/>
            </a:solidFill>
            <a:prstDash val="solid"/>
            <a:headEnd type="none" w="sm" len="sm"/>
            <a:tailEnd type="none" w="sm" len="sm"/>
          </a:ln>
        </p:spPr>
      </p:sp>
      <p:sp>
        <p:nvSpPr>
          <p:cNvPr id="16" name="AutoShape 16"/>
          <p:cNvSpPr/>
          <p:nvPr/>
        </p:nvSpPr>
        <p:spPr>
          <a:xfrm>
            <a:off x="-3264105" y="-1466883"/>
            <a:ext cx="4347674" cy="4347674"/>
          </a:xfrm>
          <a:prstGeom prst="line">
            <a:avLst/>
          </a:prstGeom>
          <a:ln w="28575" cap="flat">
            <a:solidFill>
              <a:srgbClr val="8CA9AD"/>
            </a:solidFill>
            <a:prstDash val="solid"/>
            <a:headEnd type="none" w="sm" len="sm"/>
            <a:tailEnd type="none" w="sm" len="sm"/>
          </a:ln>
        </p:spPr>
      </p:sp>
      <p:sp>
        <p:nvSpPr>
          <p:cNvPr id="17" name="AutoShape 17"/>
          <p:cNvSpPr/>
          <p:nvPr/>
        </p:nvSpPr>
        <p:spPr>
          <a:xfrm>
            <a:off x="-3384925" y="-1023159"/>
            <a:ext cx="3963599" cy="3985594"/>
          </a:xfrm>
          <a:prstGeom prst="line">
            <a:avLst/>
          </a:prstGeom>
          <a:ln w="28575" cap="flat">
            <a:solidFill>
              <a:srgbClr val="8CA9AD"/>
            </a:solidFill>
            <a:prstDash val="solid"/>
            <a:headEnd type="none" w="sm" len="sm"/>
            <a:tailEnd type="none" w="sm" len="sm"/>
          </a:ln>
        </p:spPr>
      </p:sp>
      <p:sp>
        <p:nvSpPr>
          <p:cNvPr id="18" name="AutoShape 18"/>
          <p:cNvSpPr/>
          <p:nvPr/>
        </p:nvSpPr>
        <p:spPr>
          <a:xfrm>
            <a:off x="-3359157" y="-461526"/>
            <a:ext cx="3377485" cy="3360058"/>
          </a:xfrm>
          <a:prstGeom prst="line">
            <a:avLst/>
          </a:prstGeom>
          <a:ln w="28575" cap="flat">
            <a:solidFill>
              <a:srgbClr val="8CA9AD"/>
            </a:solidFill>
            <a:prstDash val="solid"/>
            <a:headEnd type="none" w="sm" len="sm"/>
            <a:tailEnd type="none" w="sm" len="sm"/>
          </a:ln>
        </p:spPr>
      </p:sp>
      <p:sp>
        <p:nvSpPr>
          <p:cNvPr id="19" name="Freeform 19"/>
          <p:cNvSpPr/>
          <p:nvPr/>
        </p:nvSpPr>
        <p:spPr>
          <a:xfrm>
            <a:off x="2878162" y="1378563"/>
            <a:ext cx="10960285" cy="7879737"/>
          </a:xfrm>
          <a:custGeom>
            <a:avLst/>
            <a:gdLst/>
            <a:ahLst/>
            <a:cxnLst/>
            <a:rect l="l" t="t" r="r" b="b"/>
            <a:pathLst>
              <a:path w="10960285" h="7879737">
                <a:moveTo>
                  <a:pt x="0" y="0"/>
                </a:moveTo>
                <a:lnTo>
                  <a:pt x="10960285" y="0"/>
                </a:lnTo>
                <a:lnTo>
                  <a:pt x="10960285" y="7879737"/>
                </a:lnTo>
                <a:lnTo>
                  <a:pt x="0" y="7879737"/>
                </a:lnTo>
                <a:lnTo>
                  <a:pt x="0" y="0"/>
                </a:lnTo>
                <a:close/>
              </a:path>
            </a:pathLst>
          </a:custGeom>
          <a:blipFill>
            <a:blip r:embed="rId4"/>
            <a:stretch>
              <a:fillRect l="-4798" t="-12131" r="-4798"/>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83809" y="3987122"/>
            <a:ext cx="16609539" cy="6337761"/>
          </a:xfrm>
          <a:prstGeom prst="rect">
            <a:avLst/>
          </a:prstGeom>
        </p:spPr>
        <p:txBody>
          <a:bodyPr lIns="0" tIns="0" rIns="0" bIns="0" rtlCol="0" anchor="t">
            <a:spAutoFit/>
          </a:bodyPr>
          <a:lstStyle/>
          <a:p>
            <a:pPr>
              <a:lnSpc>
                <a:spcPts val="3773"/>
              </a:lnSpc>
            </a:pPr>
            <a:r>
              <a:rPr lang="en-US" sz="3399" dirty="0">
                <a:solidFill>
                  <a:srgbClr val="000000"/>
                </a:solidFill>
                <a:latin typeface="DM Sans Bold"/>
              </a:rPr>
              <a:t>1. green rot due to the growth of </a:t>
            </a:r>
            <a:r>
              <a:rPr lang="en-US" sz="3399" dirty="0">
                <a:solidFill>
                  <a:srgbClr val="000000"/>
                </a:solidFill>
                <a:latin typeface="DM Sans Bold Italics"/>
              </a:rPr>
              <a:t>Pseudomonas </a:t>
            </a:r>
            <a:r>
              <a:rPr lang="en-US" sz="3399" dirty="0" err="1">
                <a:solidFill>
                  <a:srgbClr val="000000"/>
                </a:solidFill>
                <a:latin typeface="DM Sans Bold Italics"/>
              </a:rPr>
              <a:t>fluorescens</a:t>
            </a:r>
            <a:r>
              <a:rPr lang="en-US" sz="3399" dirty="0">
                <a:solidFill>
                  <a:srgbClr val="000000"/>
                </a:solidFill>
                <a:latin typeface="DM Sans Bold"/>
              </a:rPr>
              <a:t>.</a:t>
            </a:r>
          </a:p>
          <a:p>
            <a:pPr>
              <a:lnSpc>
                <a:spcPts val="3773"/>
              </a:lnSpc>
            </a:pPr>
            <a:endParaRPr lang="en-US" sz="3399" dirty="0">
              <a:solidFill>
                <a:srgbClr val="000000"/>
              </a:solidFill>
              <a:latin typeface="DM Sans Bold"/>
            </a:endParaRPr>
          </a:p>
          <a:p>
            <a:pPr>
              <a:lnSpc>
                <a:spcPts val="3773"/>
              </a:lnSpc>
            </a:pPr>
            <a:r>
              <a:rPr lang="en-US" sz="3399" dirty="0">
                <a:solidFill>
                  <a:srgbClr val="000000"/>
                </a:solidFill>
                <a:latin typeface="DM Sans Bold"/>
              </a:rPr>
              <a:t>2. </a:t>
            </a:r>
            <a:r>
              <a:rPr lang="en-US" sz="3399" dirty="0" err="1">
                <a:solidFill>
                  <a:srgbClr val="000000"/>
                </a:solidFill>
                <a:latin typeface="DM Sans Bold"/>
              </a:rPr>
              <a:t>colourless</a:t>
            </a:r>
            <a:r>
              <a:rPr lang="en-US" sz="3399" dirty="0">
                <a:solidFill>
                  <a:srgbClr val="000000"/>
                </a:solidFill>
                <a:latin typeface="DM Sans Bold"/>
              </a:rPr>
              <a:t> rot due to the growth of </a:t>
            </a:r>
            <a:r>
              <a:rPr lang="en-US" sz="3399" dirty="0">
                <a:solidFill>
                  <a:srgbClr val="000000"/>
                </a:solidFill>
                <a:latin typeface="DM Sans Bold Italics"/>
              </a:rPr>
              <a:t>Pseudomonas, </a:t>
            </a:r>
            <a:r>
              <a:rPr lang="en-US" sz="3399" dirty="0" err="1">
                <a:solidFill>
                  <a:srgbClr val="000000"/>
                </a:solidFill>
                <a:latin typeface="DM Sans Bold Italics"/>
              </a:rPr>
              <a:t>Acinetobacter</a:t>
            </a:r>
            <a:r>
              <a:rPr lang="en-US" sz="3399" dirty="0">
                <a:solidFill>
                  <a:srgbClr val="000000"/>
                </a:solidFill>
                <a:latin typeface="DM Sans Bold"/>
              </a:rPr>
              <a:t> and other species. </a:t>
            </a:r>
          </a:p>
          <a:p>
            <a:pPr>
              <a:lnSpc>
                <a:spcPts val="3773"/>
              </a:lnSpc>
            </a:pPr>
            <a:endParaRPr lang="en-US" sz="3399" dirty="0">
              <a:solidFill>
                <a:srgbClr val="000000"/>
              </a:solidFill>
              <a:latin typeface="DM Sans Bold"/>
            </a:endParaRPr>
          </a:p>
          <a:p>
            <a:pPr>
              <a:lnSpc>
                <a:spcPts val="3773"/>
              </a:lnSpc>
            </a:pPr>
            <a:r>
              <a:rPr lang="en-US" sz="3399" dirty="0">
                <a:solidFill>
                  <a:srgbClr val="000000"/>
                </a:solidFill>
                <a:latin typeface="DM Sans Bold"/>
              </a:rPr>
              <a:t>3. black rots due to </a:t>
            </a:r>
            <a:r>
              <a:rPr lang="en-US" sz="3399" dirty="0">
                <a:solidFill>
                  <a:srgbClr val="000000"/>
                </a:solidFill>
                <a:latin typeface="DM Sans Bold Italics"/>
              </a:rPr>
              <a:t>Proteus, Pseudomonas</a:t>
            </a:r>
            <a:r>
              <a:rPr lang="en-US" sz="3399" dirty="0">
                <a:solidFill>
                  <a:srgbClr val="000000"/>
                </a:solidFill>
                <a:latin typeface="DM Sans Bold"/>
              </a:rPr>
              <a:t>.</a:t>
            </a:r>
          </a:p>
          <a:p>
            <a:pPr>
              <a:lnSpc>
                <a:spcPts val="3773"/>
              </a:lnSpc>
            </a:pPr>
            <a:endParaRPr lang="en-US" sz="3399" dirty="0">
              <a:solidFill>
                <a:srgbClr val="000000"/>
              </a:solidFill>
              <a:latin typeface="DM Sans Bold"/>
            </a:endParaRPr>
          </a:p>
          <a:p>
            <a:pPr>
              <a:lnSpc>
                <a:spcPts val="3773"/>
              </a:lnSpc>
            </a:pPr>
            <a:r>
              <a:rPr lang="en-US" sz="3399" dirty="0">
                <a:solidFill>
                  <a:srgbClr val="000000"/>
                </a:solidFill>
                <a:latin typeface="DM Sans Bold"/>
              </a:rPr>
              <a:t>4.Red rots due </a:t>
            </a:r>
            <a:r>
              <a:rPr lang="en-US" sz="3399" dirty="0" err="1">
                <a:solidFill>
                  <a:srgbClr val="000000"/>
                </a:solidFill>
                <a:latin typeface="DM Sans Bold"/>
              </a:rPr>
              <a:t>toSerratia</a:t>
            </a:r>
            <a:r>
              <a:rPr lang="en-US" sz="3399" dirty="0">
                <a:solidFill>
                  <a:srgbClr val="000000"/>
                </a:solidFill>
                <a:latin typeface="DM Sans Bold"/>
              </a:rPr>
              <a:t> spp. </a:t>
            </a:r>
          </a:p>
          <a:p>
            <a:pPr>
              <a:lnSpc>
                <a:spcPts val="3773"/>
              </a:lnSpc>
            </a:pPr>
            <a:endParaRPr lang="en-US" sz="3399" dirty="0">
              <a:solidFill>
                <a:srgbClr val="000000"/>
              </a:solidFill>
              <a:latin typeface="DM Sans Bold"/>
            </a:endParaRPr>
          </a:p>
          <a:p>
            <a:pPr>
              <a:lnSpc>
                <a:spcPts val="3773"/>
              </a:lnSpc>
            </a:pPr>
            <a:r>
              <a:rPr lang="en-US" sz="3399" dirty="0">
                <a:solidFill>
                  <a:srgbClr val="000000"/>
                </a:solidFill>
                <a:latin typeface="DM Sans Bold"/>
              </a:rPr>
              <a:t>5. Custard rots due to Proteus vulgaris and Pseudomonas intermedium.</a:t>
            </a:r>
          </a:p>
          <a:p>
            <a:pPr>
              <a:lnSpc>
                <a:spcPts val="3773"/>
              </a:lnSpc>
            </a:pPr>
            <a:endParaRPr lang="en-US" sz="3399" dirty="0">
              <a:solidFill>
                <a:srgbClr val="000000"/>
              </a:solidFill>
              <a:latin typeface="DM Sans Bold"/>
            </a:endParaRPr>
          </a:p>
          <a:p>
            <a:pPr>
              <a:lnSpc>
                <a:spcPts val="3773"/>
              </a:lnSpc>
            </a:pPr>
            <a:r>
              <a:rPr lang="en-US" sz="3399" dirty="0">
                <a:solidFill>
                  <a:srgbClr val="000000"/>
                </a:solidFill>
                <a:latin typeface="DM Sans Bold"/>
              </a:rPr>
              <a:t>6. Growth of </a:t>
            </a:r>
            <a:r>
              <a:rPr lang="en-US" sz="3399" dirty="0" err="1">
                <a:solidFill>
                  <a:srgbClr val="000000"/>
                </a:solidFill>
                <a:latin typeface="DM Sans Bold"/>
              </a:rPr>
              <a:t>Aeromonas</a:t>
            </a:r>
            <a:r>
              <a:rPr lang="en-US" sz="3399" dirty="0">
                <a:solidFill>
                  <a:srgbClr val="000000"/>
                </a:solidFill>
                <a:latin typeface="DM Sans Bold"/>
              </a:rPr>
              <a:t> in the egg yolk turns it to black </a:t>
            </a:r>
            <a:r>
              <a:rPr lang="en-US" sz="3399" dirty="0" err="1">
                <a:solidFill>
                  <a:srgbClr val="000000"/>
                </a:solidFill>
                <a:latin typeface="DM Sans Bold"/>
              </a:rPr>
              <a:t>colour</a:t>
            </a:r>
            <a:r>
              <a:rPr lang="en-US" sz="3399" dirty="0">
                <a:solidFill>
                  <a:srgbClr val="000000"/>
                </a:solidFill>
                <a:latin typeface="DM Sans Bold"/>
              </a:rPr>
              <a:t> and also there is strong.</a:t>
            </a:r>
          </a:p>
        </p:txBody>
      </p:sp>
      <p:sp>
        <p:nvSpPr>
          <p:cNvPr id="12" name="TextBox 12"/>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egg</a:t>
            </a:r>
          </a:p>
        </p:txBody>
      </p:sp>
      <p:sp>
        <p:nvSpPr>
          <p:cNvPr id="13" name="TextBox 13"/>
          <p:cNvSpPr txBox="1"/>
          <p:nvPr/>
        </p:nvSpPr>
        <p:spPr>
          <a:xfrm>
            <a:off x="541904" y="1775417"/>
            <a:ext cx="16554431" cy="1954530"/>
          </a:xfrm>
          <a:prstGeom prst="rect">
            <a:avLst/>
          </a:prstGeom>
        </p:spPr>
        <p:txBody>
          <a:bodyPr lIns="0" tIns="0" rIns="0" bIns="0" rtlCol="0" anchor="t">
            <a:spAutoFit/>
          </a:bodyPr>
          <a:lstStyle/>
          <a:p>
            <a:pPr>
              <a:lnSpc>
                <a:spcPts val="3885"/>
              </a:lnSpc>
              <a:spcBef>
                <a:spcPct val="0"/>
              </a:spcBef>
            </a:pPr>
            <a:r>
              <a:rPr lang="en-US" sz="3500">
                <a:solidFill>
                  <a:srgbClr val="000000"/>
                </a:solidFill>
                <a:latin typeface="DM Sans Bold"/>
              </a:rPr>
              <a:t>Egg shell cracks due to transportation or mechanical damage can allow microorganisms to enter the egg yolk, leading to spoilage during storage. Eggs lose moisture and weight, and their white becomes thinner and more watery. Spoilage is primarily caused by bacteria, not molds.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egg</a:t>
            </a:r>
          </a:p>
        </p:txBody>
      </p:sp>
      <p:sp>
        <p:nvSpPr>
          <p:cNvPr id="12" name="TextBox 12"/>
          <p:cNvSpPr txBox="1"/>
          <p:nvPr/>
        </p:nvSpPr>
        <p:spPr>
          <a:xfrm>
            <a:off x="541904" y="1775417"/>
            <a:ext cx="16554431" cy="1954530"/>
          </a:xfrm>
          <a:prstGeom prst="rect">
            <a:avLst/>
          </a:prstGeom>
        </p:spPr>
        <p:txBody>
          <a:bodyPr lIns="0" tIns="0" rIns="0" bIns="0" rtlCol="0" anchor="t">
            <a:spAutoFit/>
          </a:bodyPr>
          <a:lstStyle/>
          <a:p>
            <a:pPr>
              <a:lnSpc>
                <a:spcPts val="3885"/>
              </a:lnSpc>
            </a:pPr>
            <a:r>
              <a:rPr lang="en-US" sz="3500">
                <a:solidFill>
                  <a:srgbClr val="000000"/>
                </a:solidFill>
                <a:latin typeface="DM Sans Bold"/>
              </a:rPr>
              <a:t>putrid odour due to the formation of hydrogen sulphide ( H2S ).</a:t>
            </a:r>
          </a:p>
          <a:p>
            <a:pPr>
              <a:lnSpc>
                <a:spcPts val="3885"/>
              </a:lnSpc>
              <a:spcBef>
                <a:spcPct val="0"/>
              </a:spcBef>
            </a:pPr>
            <a:r>
              <a:rPr lang="en-US" sz="3500">
                <a:solidFill>
                  <a:srgbClr val="000000"/>
                </a:solidFill>
                <a:latin typeface="DM Sans Bold"/>
              </a:rPr>
              <a:t>Storage of eggs in high humid atmosphere may help in growth of several molds on the surface of the egg shell. Molds causing spoilage of eggs include species of Pencillium, Mmucor, Alterneria , etc</a:t>
            </a:r>
          </a:p>
        </p:txBody>
      </p:sp>
      <p:sp>
        <p:nvSpPr>
          <p:cNvPr id="13" name="TextBox 13"/>
          <p:cNvSpPr txBox="1"/>
          <p:nvPr/>
        </p:nvSpPr>
        <p:spPr>
          <a:xfrm>
            <a:off x="846704" y="4503093"/>
            <a:ext cx="4905908"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poultry </a:t>
            </a:r>
          </a:p>
        </p:txBody>
      </p:sp>
      <p:sp>
        <p:nvSpPr>
          <p:cNvPr id="14" name="TextBox 14"/>
          <p:cNvSpPr txBox="1"/>
          <p:nvPr/>
        </p:nvSpPr>
        <p:spPr>
          <a:xfrm>
            <a:off x="409216" y="5516891"/>
            <a:ext cx="16554431" cy="2926080"/>
          </a:xfrm>
          <a:prstGeom prst="rect">
            <a:avLst/>
          </a:prstGeom>
        </p:spPr>
        <p:txBody>
          <a:bodyPr lIns="0" tIns="0" rIns="0" bIns="0" rtlCol="0" anchor="t">
            <a:spAutoFit/>
          </a:bodyPr>
          <a:lstStyle/>
          <a:p>
            <a:pPr>
              <a:lnSpc>
                <a:spcPts val="3885"/>
              </a:lnSpc>
              <a:spcBef>
                <a:spcPct val="0"/>
              </a:spcBef>
            </a:pPr>
            <a:r>
              <a:rPr lang="en-US" sz="3500">
                <a:solidFill>
                  <a:srgbClr val="000000"/>
                </a:solidFill>
                <a:latin typeface="DM Sans Bold"/>
              </a:rPr>
              <a:t>Poultry meat like meat of other animals is also susceptible to contamination by various sources. Contamination of skin and lining of the body cavity take place during various processing operations. The organisms of great importance in poultry are </a:t>
            </a:r>
            <a:r>
              <a:rPr lang="en-US" sz="3500">
                <a:solidFill>
                  <a:srgbClr val="000000"/>
                </a:solidFill>
                <a:latin typeface="DM Sans Bold Italics"/>
              </a:rPr>
              <a:t>Salmonella spp</a:t>
            </a:r>
            <a:r>
              <a:rPr lang="en-US" sz="3500">
                <a:solidFill>
                  <a:srgbClr val="000000"/>
                </a:solidFill>
                <a:latin typeface="DM Sans Bold"/>
              </a:rPr>
              <a:t>. and </a:t>
            </a:r>
            <a:r>
              <a:rPr lang="en-US" sz="3500">
                <a:solidFill>
                  <a:srgbClr val="000000"/>
                </a:solidFill>
                <a:latin typeface="DM Sans Bold Italics"/>
              </a:rPr>
              <a:t>Campylobacter jejuni</a:t>
            </a:r>
            <a:r>
              <a:rPr lang="en-US" sz="3500">
                <a:solidFill>
                  <a:srgbClr val="000000"/>
                </a:solidFill>
                <a:latin typeface="DM Sans Bold"/>
              </a:rPr>
              <a:t>. Several Gram negative psychrotropic bacteria, Pseudomonas, </a:t>
            </a:r>
            <a:r>
              <a:rPr lang="en-US" sz="3500">
                <a:solidFill>
                  <a:srgbClr val="000000"/>
                </a:solidFill>
                <a:latin typeface="DM Sans Bold Italics"/>
              </a:rPr>
              <a:t>Acenitobacter</a:t>
            </a:r>
            <a:r>
              <a:rPr lang="en-US" sz="3500">
                <a:solidFill>
                  <a:srgbClr val="000000"/>
                </a:solidFill>
                <a:latin typeface="DM Sans Bold"/>
              </a:rPr>
              <a:t> and </a:t>
            </a:r>
            <a:r>
              <a:rPr lang="en-US" sz="3500">
                <a:solidFill>
                  <a:srgbClr val="000000"/>
                </a:solidFill>
                <a:latin typeface="DM Sans Bold Italics"/>
              </a:rPr>
              <a:t>Flavobacterium</a:t>
            </a:r>
            <a:r>
              <a:rPr lang="en-US" sz="3500">
                <a:solidFill>
                  <a:srgbClr val="000000"/>
                </a:solidFill>
                <a:latin typeface="DM Sans Bold"/>
              </a:rPr>
              <a:t> have also been isolated from poultry carcasses.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fish</a:t>
            </a:r>
          </a:p>
        </p:txBody>
      </p:sp>
      <p:sp>
        <p:nvSpPr>
          <p:cNvPr id="12" name="TextBox 12"/>
          <p:cNvSpPr txBox="1"/>
          <p:nvPr/>
        </p:nvSpPr>
        <p:spPr>
          <a:xfrm>
            <a:off x="541904" y="1775417"/>
            <a:ext cx="16554431" cy="2926080"/>
          </a:xfrm>
          <a:prstGeom prst="rect">
            <a:avLst/>
          </a:prstGeom>
        </p:spPr>
        <p:txBody>
          <a:bodyPr lIns="0" tIns="0" rIns="0" bIns="0" rtlCol="0" anchor="t">
            <a:spAutoFit/>
          </a:bodyPr>
          <a:lstStyle/>
          <a:p>
            <a:pPr>
              <a:lnSpc>
                <a:spcPts val="3885"/>
              </a:lnSpc>
              <a:spcBef>
                <a:spcPct val="0"/>
              </a:spcBef>
            </a:pPr>
            <a:r>
              <a:rPr lang="en-US" sz="3500">
                <a:solidFill>
                  <a:srgbClr val="000000"/>
                </a:solidFill>
                <a:latin typeface="DM Sans Bold"/>
              </a:rPr>
              <a:t>Fish meat is free from microbes, but scales, gills, and skin contain large amounts of microorganisms. When the fish dies, these microorganisms move to the meat, contaminating the fish most from internal organs. Bacterial standard specifications limit the number of bacteria in fish flesh to half a million per gram, 200 per gram for coliform bacteria, and 100 per gram for E. coli and Staphylococcus bacteria.</a:t>
            </a:r>
          </a:p>
        </p:txBody>
      </p:sp>
      <p:sp>
        <p:nvSpPr>
          <p:cNvPr id="13" name="TextBox 13"/>
          <p:cNvSpPr txBox="1"/>
          <p:nvPr/>
        </p:nvSpPr>
        <p:spPr>
          <a:xfrm>
            <a:off x="1083809" y="5142693"/>
            <a:ext cx="16451150" cy="3411605"/>
          </a:xfrm>
          <a:prstGeom prst="rect">
            <a:avLst/>
          </a:prstGeom>
        </p:spPr>
        <p:txBody>
          <a:bodyPr lIns="0" tIns="0" rIns="0" bIns="0" rtlCol="0" anchor="t">
            <a:spAutoFit/>
          </a:bodyPr>
          <a:lstStyle/>
          <a:p>
            <a:pPr>
              <a:lnSpc>
                <a:spcPts val="3860"/>
              </a:lnSpc>
              <a:spcBef>
                <a:spcPct val="0"/>
              </a:spcBef>
            </a:pPr>
            <a:r>
              <a:rPr lang="en-US" sz="3478">
                <a:solidFill>
                  <a:srgbClr val="000000"/>
                </a:solidFill>
                <a:latin typeface="DM Sans Bold"/>
              </a:rPr>
              <a:t>The most important genera usually found on fish are </a:t>
            </a:r>
            <a:r>
              <a:rPr lang="en-US" sz="3478">
                <a:solidFill>
                  <a:srgbClr val="000000"/>
                </a:solidFill>
                <a:latin typeface="DM Sans Bold Italics"/>
              </a:rPr>
              <a:t>Pseudomonas, Achromobacter, flavobacterium, Photobacterium, Alcaligenes, Cytophaga, Serratia, Sarcina, Micrococcus, Aeromonas, Escherichia, Lactobacillus, Microbacterium, Vibrio, Cactobacillus, Microbacterium, Vibrio, Bacillus. Achromobacter</a:t>
            </a:r>
            <a:r>
              <a:rPr lang="en-US" sz="3478">
                <a:solidFill>
                  <a:srgbClr val="000000"/>
                </a:solidFill>
                <a:latin typeface="DM Sans Bold"/>
              </a:rPr>
              <a:t> Freshwater fish also contain trace numbers of bacteria from saltwater marine and infested with salt-tolerant bacteria such as </a:t>
            </a:r>
            <a:r>
              <a:rPr lang="en-US" sz="3478">
                <a:solidFill>
                  <a:srgbClr val="000000"/>
                </a:solidFill>
                <a:latin typeface="DM Sans Bold Italics"/>
              </a:rPr>
              <a:t>Vibrio, Photobacterium fisheri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3160461" y="5241779"/>
            <a:ext cx="1198289" cy="630733"/>
          </a:xfrm>
          <a:prstGeom prst="line">
            <a:avLst/>
          </a:prstGeom>
          <a:ln w="38100" cap="flat">
            <a:solidFill>
              <a:srgbClr val="A6A6A6"/>
            </a:solidFill>
            <a:prstDash val="solid"/>
            <a:headEnd type="none" w="sm" len="sm"/>
            <a:tailEnd type="none" w="sm" len="sm"/>
          </a:ln>
        </p:spPr>
      </p:sp>
      <p:sp>
        <p:nvSpPr>
          <p:cNvPr id="3" name="AutoShape 3"/>
          <p:cNvSpPr/>
          <p:nvPr/>
        </p:nvSpPr>
        <p:spPr>
          <a:xfrm flipV="1">
            <a:off x="8323826" y="5241779"/>
            <a:ext cx="1116890" cy="965328"/>
          </a:xfrm>
          <a:prstGeom prst="line">
            <a:avLst/>
          </a:prstGeom>
          <a:ln w="38100" cap="flat">
            <a:solidFill>
              <a:srgbClr val="A6A6A6"/>
            </a:solidFill>
            <a:prstDash val="solid"/>
            <a:headEnd type="none" w="sm" len="sm"/>
            <a:tailEnd type="none" w="sm" len="sm"/>
          </a:ln>
        </p:spPr>
      </p:sp>
      <p:sp>
        <p:nvSpPr>
          <p:cNvPr id="4" name="AutoShape 4"/>
          <p:cNvSpPr/>
          <p:nvPr/>
        </p:nvSpPr>
        <p:spPr>
          <a:xfrm flipH="1" flipV="1">
            <a:off x="5783157" y="5241779"/>
            <a:ext cx="1116262" cy="965328"/>
          </a:xfrm>
          <a:prstGeom prst="line">
            <a:avLst/>
          </a:prstGeom>
          <a:ln w="38100" cap="flat">
            <a:solidFill>
              <a:srgbClr val="A6A6A6"/>
            </a:solidFill>
            <a:prstDash val="solid"/>
            <a:headEnd type="none" w="sm" len="sm"/>
            <a:tailEnd type="none" w="sm" len="sm"/>
          </a:ln>
        </p:spPr>
      </p:sp>
      <p:grpSp>
        <p:nvGrpSpPr>
          <p:cNvPr id="5" name="Group 5"/>
          <p:cNvGrpSpPr/>
          <p:nvPr/>
        </p:nvGrpSpPr>
        <p:grpSpPr>
          <a:xfrm>
            <a:off x="1817900" y="5492103"/>
            <a:ext cx="1424407" cy="142440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7" name="TextBox 7"/>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8" name="Group 8"/>
          <p:cNvGrpSpPr/>
          <p:nvPr/>
        </p:nvGrpSpPr>
        <p:grpSpPr>
          <a:xfrm>
            <a:off x="4358750" y="4529575"/>
            <a:ext cx="1424407" cy="142440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1" name="Group 11"/>
          <p:cNvGrpSpPr/>
          <p:nvPr/>
        </p:nvGrpSpPr>
        <p:grpSpPr>
          <a:xfrm>
            <a:off x="6899419" y="5494903"/>
            <a:ext cx="1424407" cy="142440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3" name="TextBox 13"/>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4" name="Group 14"/>
          <p:cNvGrpSpPr/>
          <p:nvPr/>
        </p:nvGrpSpPr>
        <p:grpSpPr>
          <a:xfrm>
            <a:off x="9440716" y="4529575"/>
            <a:ext cx="1424407" cy="142440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6" name="TextBox 16"/>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sp>
        <p:nvSpPr>
          <p:cNvPr id="17" name="TextBox 17"/>
          <p:cNvSpPr txBox="1"/>
          <p:nvPr/>
        </p:nvSpPr>
        <p:spPr>
          <a:xfrm>
            <a:off x="1028700" y="7149994"/>
            <a:ext cx="3330050"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The water</a:t>
            </a:r>
          </a:p>
        </p:txBody>
      </p:sp>
      <p:sp>
        <p:nvSpPr>
          <p:cNvPr id="18" name="TextBox 18"/>
          <p:cNvSpPr txBox="1"/>
          <p:nvPr/>
        </p:nvSpPr>
        <p:spPr>
          <a:xfrm>
            <a:off x="1817900" y="5889664"/>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1</a:t>
            </a:r>
          </a:p>
        </p:txBody>
      </p:sp>
      <p:sp>
        <p:nvSpPr>
          <p:cNvPr id="19" name="TextBox 19"/>
          <p:cNvSpPr txBox="1"/>
          <p:nvPr/>
        </p:nvSpPr>
        <p:spPr>
          <a:xfrm>
            <a:off x="242480" y="7620529"/>
            <a:ext cx="4828474" cy="885825"/>
          </a:xfrm>
          <a:prstGeom prst="rect">
            <a:avLst/>
          </a:prstGeom>
        </p:spPr>
        <p:txBody>
          <a:bodyPr lIns="0" tIns="0" rIns="0" bIns="0" rtlCol="0" anchor="t">
            <a:spAutoFit/>
          </a:bodyPr>
          <a:lstStyle/>
          <a:p>
            <a:pPr>
              <a:lnSpc>
                <a:spcPts val="2399"/>
              </a:lnSpc>
            </a:pPr>
            <a:r>
              <a:rPr lang="en-US" sz="1999">
                <a:solidFill>
                  <a:srgbClr val="545454"/>
                </a:solidFill>
                <a:latin typeface="DM Sans Bold"/>
              </a:rPr>
              <a:t>The water in which the fish live, which may come from sewage residues and dead animals.</a:t>
            </a:r>
          </a:p>
        </p:txBody>
      </p:sp>
      <p:sp>
        <p:nvSpPr>
          <p:cNvPr id="20" name="TextBox 20"/>
          <p:cNvSpPr txBox="1"/>
          <p:nvPr/>
        </p:nvSpPr>
        <p:spPr>
          <a:xfrm>
            <a:off x="4367623" y="4927136"/>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2</a:t>
            </a:r>
          </a:p>
        </p:txBody>
      </p:sp>
      <p:sp>
        <p:nvSpPr>
          <p:cNvPr id="21" name="TextBox 21"/>
          <p:cNvSpPr txBox="1"/>
          <p:nvPr/>
        </p:nvSpPr>
        <p:spPr>
          <a:xfrm>
            <a:off x="6886962" y="5903985"/>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3</a:t>
            </a:r>
          </a:p>
        </p:txBody>
      </p:sp>
      <p:sp>
        <p:nvSpPr>
          <p:cNvPr id="22" name="TextBox 22"/>
          <p:cNvSpPr txBox="1"/>
          <p:nvPr/>
        </p:nvSpPr>
        <p:spPr>
          <a:xfrm>
            <a:off x="9453173" y="4912816"/>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4</a:t>
            </a:r>
          </a:p>
        </p:txBody>
      </p:sp>
      <p:sp>
        <p:nvSpPr>
          <p:cNvPr id="23" name="TextBox 23"/>
          <p:cNvSpPr txBox="1"/>
          <p:nvPr/>
        </p:nvSpPr>
        <p:spPr>
          <a:xfrm>
            <a:off x="11974898" y="5889664"/>
            <a:ext cx="1424407" cy="524510"/>
          </a:xfrm>
          <a:prstGeom prst="rect">
            <a:avLst/>
          </a:prstGeom>
        </p:spPr>
        <p:txBody>
          <a:bodyPr lIns="0" tIns="0" rIns="0" bIns="0" rtlCol="0" anchor="t">
            <a:spAutoFit/>
          </a:bodyPr>
          <a:lstStyle/>
          <a:p>
            <a:pPr algn="ctr">
              <a:lnSpc>
                <a:spcPts val="4479"/>
              </a:lnSpc>
            </a:pPr>
            <a:r>
              <a:rPr lang="en-US" sz="2799" spc="338">
                <a:solidFill>
                  <a:srgbClr val="FFFFFF"/>
                </a:solidFill>
                <a:latin typeface="DM Sans Bold"/>
              </a:rPr>
              <a:t>5</a:t>
            </a:r>
          </a:p>
        </p:txBody>
      </p:sp>
      <p:sp>
        <p:nvSpPr>
          <p:cNvPr id="24" name="TextBox 24"/>
          <p:cNvSpPr txBox="1"/>
          <p:nvPr/>
        </p:nvSpPr>
        <p:spPr>
          <a:xfrm>
            <a:off x="4058666" y="2592190"/>
            <a:ext cx="2042322"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Fishing tools</a:t>
            </a:r>
          </a:p>
        </p:txBody>
      </p:sp>
      <p:sp>
        <p:nvSpPr>
          <p:cNvPr id="25" name="TextBox 25"/>
          <p:cNvSpPr txBox="1"/>
          <p:nvPr/>
        </p:nvSpPr>
        <p:spPr>
          <a:xfrm>
            <a:off x="3319384" y="3053200"/>
            <a:ext cx="3520886" cy="885825"/>
          </a:xfrm>
          <a:prstGeom prst="rect">
            <a:avLst/>
          </a:prstGeom>
        </p:spPr>
        <p:txBody>
          <a:bodyPr lIns="0" tIns="0" rIns="0" bIns="0" rtlCol="0" anchor="t">
            <a:spAutoFit/>
          </a:bodyPr>
          <a:lstStyle/>
          <a:p>
            <a:pPr algn="ctr">
              <a:lnSpc>
                <a:spcPts val="2399"/>
              </a:lnSpc>
            </a:pPr>
            <a:r>
              <a:rPr lang="en-US" sz="1999">
                <a:solidFill>
                  <a:srgbClr val="545454"/>
                </a:solidFill>
                <a:latin typeface="DM Sans Bold"/>
              </a:rPr>
              <a:t>Fishing tools, nets, boat decks and boxes in which fish are placed.</a:t>
            </a:r>
          </a:p>
        </p:txBody>
      </p:sp>
      <p:sp>
        <p:nvSpPr>
          <p:cNvPr id="26" name="TextBox 26"/>
          <p:cNvSpPr txBox="1"/>
          <p:nvPr/>
        </p:nvSpPr>
        <p:spPr>
          <a:xfrm>
            <a:off x="6839949" y="7138513"/>
            <a:ext cx="2042322" cy="365760"/>
          </a:xfrm>
          <a:prstGeom prst="rect">
            <a:avLst/>
          </a:prstGeom>
        </p:spPr>
        <p:txBody>
          <a:bodyPr lIns="0" tIns="0" rIns="0" bIns="0" rtlCol="0" anchor="t">
            <a:spAutoFit/>
          </a:bodyPr>
          <a:lstStyle/>
          <a:p>
            <a:pPr algn="ctr">
              <a:lnSpc>
                <a:spcPts val="2940"/>
              </a:lnSpc>
            </a:pPr>
            <a:r>
              <a:rPr lang="en-US" sz="2100" spc="67" dirty="0">
                <a:solidFill>
                  <a:srgbClr val="FF3131"/>
                </a:solidFill>
                <a:latin typeface="DM Sans Bold"/>
              </a:rPr>
              <a:t>Marketing  </a:t>
            </a:r>
          </a:p>
        </p:txBody>
      </p:sp>
      <p:sp>
        <p:nvSpPr>
          <p:cNvPr id="27" name="TextBox 27"/>
          <p:cNvSpPr txBox="1"/>
          <p:nvPr/>
        </p:nvSpPr>
        <p:spPr>
          <a:xfrm>
            <a:off x="5851180" y="7611004"/>
            <a:ext cx="4512020" cy="923330"/>
          </a:xfrm>
          <a:prstGeom prst="rect">
            <a:avLst/>
          </a:prstGeom>
        </p:spPr>
        <p:txBody>
          <a:bodyPr wrap="square" lIns="0" tIns="0" rIns="0" bIns="0" rtlCol="0" anchor="t">
            <a:spAutoFit/>
          </a:bodyPr>
          <a:lstStyle/>
          <a:p>
            <a:pPr algn="ctr">
              <a:lnSpc>
                <a:spcPts val="2399"/>
              </a:lnSpc>
            </a:pPr>
            <a:r>
              <a:rPr lang="en-US" sz="1999" dirty="0">
                <a:solidFill>
                  <a:srgbClr val="545454"/>
                </a:solidFill>
                <a:latin typeface="DM Sans Bold"/>
              </a:rPr>
              <a:t>Marketing in unclean markets, vendors, and rudimentary sales methods</a:t>
            </a:r>
          </a:p>
        </p:txBody>
      </p:sp>
      <p:sp>
        <p:nvSpPr>
          <p:cNvPr id="28" name="TextBox 28"/>
          <p:cNvSpPr txBox="1"/>
          <p:nvPr/>
        </p:nvSpPr>
        <p:spPr>
          <a:xfrm>
            <a:off x="8632783" y="2592190"/>
            <a:ext cx="2631842" cy="365760"/>
          </a:xfrm>
          <a:prstGeom prst="rect">
            <a:avLst/>
          </a:prstGeom>
        </p:spPr>
        <p:txBody>
          <a:bodyPr lIns="0" tIns="0" rIns="0" bIns="0" rtlCol="0" anchor="t">
            <a:spAutoFit/>
          </a:bodyPr>
          <a:lstStyle/>
          <a:p>
            <a:pPr algn="ctr">
              <a:lnSpc>
                <a:spcPts val="2940"/>
              </a:lnSpc>
            </a:pPr>
            <a:r>
              <a:rPr lang="en-US" sz="2100" spc="67">
                <a:solidFill>
                  <a:srgbClr val="FF3131"/>
                </a:solidFill>
                <a:latin typeface="DM Sans Bold"/>
              </a:rPr>
              <a:t>Sellers </a:t>
            </a:r>
          </a:p>
        </p:txBody>
      </p:sp>
      <p:sp>
        <p:nvSpPr>
          <p:cNvPr id="29" name="TextBox 29"/>
          <p:cNvSpPr txBox="1"/>
          <p:nvPr/>
        </p:nvSpPr>
        <p:spPr>
          <a:xfrm>
            <a:off x="8454012" y="3053200"/>
            <a:ext cx="6483221" cy="885825"/>
          </a:xfrm>
          <a:prstGeom prst="rect">
            <a:avLst/>
          </a:prstGeom>
        </p:spPr>
        <p:txBody>
          <a:bodyPr lIns="0" tIns="0" rIns="0" bIns="0" rtlCol="0" anchor="t">
            <a:spAutoFit/>
          </a:bodyPr>
          <a:lstStyle/>
          <a:p>
            <a:pPr>
              <a:lnSpc>
                <a:spcPts val="2399"/>
              </a:lnSpc>
            </a:pPr>
            <a:r>
              <a:rPr lang="en-US" sz="1999">
                <a:solidFill>
                  <a:srgbClr val="545454"/>
                </a:solidFill>
                <a:latin typeface="DM Sans Bold"/>
              </a:rPr>
              <a:t>Sellers with skin diseases such as boils and pimples containing Staphylococcus aureus or patients carrying Salmonella and Shigella bacteria</a:t>
            </a:r>
          </a:p>
        </p:txBody>
      </p:sp>
      <p:sp>
        <p:nvSpPr>
          <p:cNvPr id="30" name="TextBox 30"/>
          <p:cNvSpPr txBox="1"/>
          <p:nvPr/>
        </p:nvSpPr>
        <p:spPr>
          <a:xfrm>
            <a:off x="2824915" y="758445"/>
            <a:ext cx="12596210" cy="497207"/>
          </a:xfrm>
          <a:prstGeom prst="rect">
            <a:avLst/>
          </a:prstGeom>
        </p:spPr>
        <p:txBody>
          <a:bodyPr lIns="0" tIns="0" rIns="0" bIns="0" rtlCol="0" anchor="t">
            <a:spAutoFit/>
          </a:bodyPr>
          <a:lstStyle/>
          <a:p>
            <a:pPr algn="ctr">
              <a:lnSpc>
                <a:spcPts val="3885"/>
              </a:lnSpc>
              <a:spcBef>
                <a:spcPct val="0"/>
              </a:spcBef>
            </a:pPr>
            <a:r>
              <a:rPr lang="en-US" sz="3500">
                <a:solidFill>
                  <a:srgbClr val="FF3131"/>
                </a:solidFill>
                <a:latin typeface="DM Sans Bold"/>
              </a:rPr>
              <a:t>Contamination of fish comes from several sources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fish</a:t>
            </a:r>
          </a:p>
        </p:txBody>
      </p:sp>
      <p:sp>
        <p:nvSpPr>
          <p:cNvPr id="12" name="TextBox 12"/>
          <p:cNvSpPr txBox="1"/>
          <p:nvPr/>
        </p:nvSpPr>
        <p:spPr>
          <a:xfrm>
            <a:off x="541904" y="1775417"/>
            <a:ext cx="16554431" cy="6326505"/>
          </a:xfrm>
          <a:prstGeom prst="rect">
            <a:avLst/>
          </a:prstGeom>
        </p:spPr>
        <p:txBody>
          <a:bodyPr lIns="0" tIns="0" rIns="0" bIns="0" rtlCol="0" anchor="t">
            <a:spAutoFit/>
          </a:bodyPr>
          <a:lstStyle/>
          <a:p>
            <a:pPr>
              <a:lnSpc>
                <a:spcPts val="3885"/>
              </a:lnSpc>
            </a:pPr>
            <a:r>
              <a:rPr lang="en-US" sz="3500">
                <a:solidFill>
                  <a:srgbClr val="000000"/>
                </a:solidFill>
                <a:latin typeface="DM Sans Bold"/>
              </a:rPr>
              <a:t>Fish spoil as a result of the following factors</a:t>
            </a:r>
          </a:p>
          <a:p>
            <a:pPr>
              <a:lnSpc>
                <a:spcPts val="3885"/>
              </a:lnSpc>
            </a:pPr>
            <a:r>
              <a:rPr lang="en-US" sz="3500">
                <a:solidFill>
                  <a:srgbClr val="000000"/>
                </a:solidFill>
                <a:latin typeface="DM Sans Bold"/>
              </a:rPr>
              <a:t>1. Autolysis </a:t>
            </a:r>
          </a:p>
          <a:p>
            <a:pPr>
              <a:lnSpc>
                <a:spcPts val="3885"/>
              </a:lnSpc>
            </a:pPr>
            <a:r>
              <a:rPr lang="en-US" sz="3500">
                <a:solidFill>
                  <a:srgbClr val="000000"/>
                </a:solidFill>
                <a:latin typeface="DM Sans Bold"/>
              </a:rPr>
              <a:t>2. As a result of oxidation </a:t>
            </a:r>
          </a:p>
          <a:p>
            <a:pPr>
              <a:lnSpc>
                <a:spcPts val="3885"/>
              </a:lnSpc>
            </a:pPr>
            <a:r>
              <a:rPr lang="en-US" sz="3500">
                <a:solidFill>
                  <a:srgbClr val="000000"/>
                </a:solidFill>
                <a:latin typeface="DM Sans Bold"/>
              </a:rPr>
              <a:t>3. By the action of a microbial activity, often by the action of all three together.</a:t>
            </a:r>
          </a:p>
          <a:p>
            <a:pPr>
              <a:lnSpc>
                <a:spcPts val="3885"/>
              </a:lnSpc>
            </a:pPr>
            <a:endParaRPr lang="en-US" sz="3500">
              <a:solidFill>
                <a:srgbClr val="000000"/>
              </a:solidFill>
              <a:latin typeface="DM Sans Bold"/>
            </a:endParaRPr>
          </a:p>
          <a:p>
            <a:pPr>
              <a:lnSpc>
                <a:spcPts val="3885"/>
              </a:lnSpc>
            </a:pPr>
            <a:r>
              <a:rPr lang="en-US" sz="3500">
                <a:solidFill>
                  <a:srgbClr val="FF3131"/>
                </a:solidFill>
                <a:latin typeface="DM Sans Bold"/>
              </a:rPr>
              <a:t>Autolysis</a:t>
            </a:r>
            <a:r>
              <a:rPr lang="en-US" sz="3500">
                <a:solidFill>
                  <a:srgbClr val="000000"/>
                </a:solidFill>
                <a:latin typeface="DM Sans Bold"/>
              </a:rPr>
              <a:t>: - The lytic enzymes reduce the compositional efficiency during the first stages of lyses resulting in production of hypoxanthine and formaldehyde . Among the enzymes that are released is cathepsin from the lysosome, leading to the degradation of proteins and peptides, also, digestive enzymes such as chemotrypsin and trypsin will release.</a:t>
            </a:r>
          </a:p>
          <a:p>
            <a:pPr>
              <a:lnSpc>
                <a:spcPts val="3885"/>
              </a:lnSpc>
            </a:pPr>
            <a:endParaRPr lang="en-US" sz="3500">
              <a:solidFill>
                <a:srgbClr val="000000"/>
              </a:solidFill>
              <a:latin typeface="DM Sans Bold"/>
            </a:endParaRPr>
          </a:p>
          <a:p>
            <a:pPr>
              <a:lnSpc>
                <a:spcPts val="3885"/>
              </a:lnSpc>
              <a:spcBef>
                <a:spcPct val="0"/>
              </a:spcBef>
            </a:pPr>
            <a:endParaRPr lang="en-US" sz="3500">
              <a:solidFill>
                <a:srgbClr val="000000"/>
              </a:solidFill>
              <a:latin typeface="DM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679566" y="1019908"/>
            <a:ext cx="372686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fish</a:t>
            </a:r>
          </a:p>
        </p:txBody>
      </p:sp>
      <p:sp>
        <p:nvSpPr>
          <p:cNvPr id="12" name="TextBox 12"/>
          <p:cNvSpPr txBox="1"/>
          <p:nvPr/>
        </p:nvSpPr>
        <p:spPr>
          <a:xfrm>
            <a:off x="541904" y="1775417"/>
            <a:ext cx="16554431" cy="7783830"/>
          </a:xfrm>
          <a:prstGeom prst="rect">
            <a:avLst/>
          </a:prstGeom>
        </p:spPr>
        <p:txBody>
          <a:bodyPr lIns="0" tIns="0" rIns="0" bIns="0" rtlCol="0" anchor="t">
            <a:spAutoFit/>
          </a:bodyPr>
          <a:lstStyle/>
          <a:p>
            <a:pPr>
              <a:lnSpc>
                <a:spcPts val="3885"/>
              </a:lnSpc>
            </a:pPr>
            <a:r>
              <a:rPr lang="en-US" sz="3500">
                <a:solidFill>
                  <a:srgbClr val="FF3131"/>
                </a:solidFill>
                <a:latin typeface="DM Sans Bold"/>
              </a:rPr>
              <a:t>Oxidation</a:t>
            </a:r>
            <a:r>
              <a:rPr lang="en-US" sz="3500">
                <a:solidFill>
                  <a:srgbClr val="000000"/>
                </a:solidFill>
                <a:latin typeface="DM Sans Bold"/>
              </a:rPr>
              <a:t>: It is represented by oxidation of fats, which is very rapid and takes place in three stages</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1. Initiation and at this stage free radicals are formed from fats and these free radicals combine with oxygen to be peroxyle radicals where oxygen interacts with the double bond of fatty acids, so fats consisting of unsaturated fatty acids are more susceptible to oxidation.</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2. Propagation, and over this stage, peroxyle radicals interact with other lipid molecules to form hydroperoxide and new free radicals.</a:t>
            </a:r>
          </a:p>
          <a:p>
            <a:pPr>
              <a:lnSpc>
                <a:spcPts val="3885"/>
              </a:lnSpc>
            </a:pPr>
            <a:endParaRPr lang="en-US" sz="3500">
              <a:solidFill>
                <a:srgbClr val="000000"/>
              </a:solidFill>
              <a:latin typeface="DM Sans Bold"/>
            </a:endParaRPr>
          </a:p>
          <a:p>
            <a:pPr>
              <a:lnSpc>
                <a:spcPts val="3885"/>
              </a:lnSpc>
            </a:pPr>
            <a:r>
              <a:rPr lang="en-US" sz="3500">
                <a:solidFill>
                  <a:srgbClr val="000000"/>
                </a:solidFill>
                <a:latin typeface="DM Sans Bold"/>
              </a:rPr>
              <a:t>3. Termination, which occurs when new free radicals interact with each other to form nonradical products.</a:t>
            </a:r>
          </a:p>
          <a:p>
            <a:pPr>
              <a:lnSpc>
                <a:spcPts val="3885"/>
              </a:lnSpc>
            </a:pPr>
            <a:endParaRPr lang="en-US" sz="3500">
              <a:solidFill>
                <a:srgbClr val="000000"/>
              </a:solidFill>
              <a:latin typeface="DM Sans Bold"/>
            </a:endParaRPr>
          </a:p>
          <a:p>
            <a:pPr>
              <a:lnSpc>
                <a:spcPts val="3885"/>
              </a:lnSpc>
            </a:pPr>
            <a:endParaRPr lang="en-US" sz="3500">
              <a:solidFill>
                <a:srgbClr val="000000"/>
              </a:solidFill>
              <a:latin typeface="DM Sans Bold"/>
            </a:endParaRPr>
          </a:p>
          <a:p>
            <a:pPr>
              <a:lnSpc>
                <a:spcPts val="3885"/>
              </a:lnSpc>
              <a:spcBef>
                <a:spcPct val="0"/>
              </a:spcBef>
            </a:pPr>
            <a:endParaRPr lang="en-US" sz="3500">
              <a:solidFill>
                <a:srgbClr val="000000"/>
              </a:solidFill>
              <a:latin typeface="DM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1323</Words>
  <Application>Microsoft Office PowerPoint</Application>
  <PresentationFormat>Custom</PresentationFormat>
  <Paragraphs>118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Poppins Bold</vt:lpstr>
      <vt:lpstr>DM Sans Bold</vt:lpstr>
      <vt:lpstr>DM Sans Bold Italics</vt:lpstr>
      <vt:lpstr>Calibri</vt:lpstr>
      <vt:lpstr>TT Chocolates Bold</vt:lpstr>
      <vt:lpstr>Questrial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dc:title>
  <dc:creator>saadmahdi saadmahdi</dc:creator>
  <cp:lastModifiedBy>saadmahdi saadmahdi</cp:lastModifiedBy>
  <cp:revision>5</cp:revision>
  <dcterms:created xsi:type="dcterms:W3CDTF">2006-08-16T00:00:00Z</dcterms:created>
  <dcterms:modified xsi:type="dcterms:W3CDTF">2024-03-20T12:19:52Z</dcterms:modified>
  <dc:identifier>DAFziakI2Ww</dc:identifier>
</cp:coreProperties>
</file>